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6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Lst>
  <p:sldSz cy="5143500" cx="9144000"/>
  <p:notesSz cx="6858000" cy="9144000"/>
  <p:embeddedFontLst>
    <p:embeddedFont>
      <p:font typeface="Roboto"/>
      <p:regular r:id="rId43"/>
      <p:bold r:id="rId44"/>
      <p:italic r:id="rId45"/>
      <p:boldItalic r:id="rId46"/>
    </p:embeddedFont>
    <p:embeddedFont>
      <p:font typeface="Montserrat"/>
      <p:regular r:id="rId47"/>
      <p:bold r:id="rId48"/>
      <p:italic r:id="rId49"/>
      <p:boldItalic r:id="rId50"/>
    </p:embeddedFont>
    <p:embeddedFont>
      <p:font typeface="Lato"/>
      <p:regular r:id="rId51"/>
      <p:bold r:id="rId52"/>
      <p:italic r:id="rId53"/>
      <p:boldItalic r:id="rId5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font" Target="fonts/Roboto-bold.fntdata"/><Relationship Id="rId43" Type="http://schemas.openxmlformats.org/officeDocument/2006/relationships/font" Target="fonts/Roboto-regular.fntdata"/><Relationship Id="rId46" Type="http://schemas.openxmlformats.org/officeDocument/2006/relationships/font" Target="fonts/Roboto-boldItalic.fntdata"/><Relationship Id="rId45" Type="http://schemas.openxmlformats.org/officeDocument/2006/relationships/font" Target="fonts/Roboto-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Montserrat-bold.fntdata"/><Relationship Id="rId47" Type="http://schemas.openxmlformats.org/officeDocument/2006/relationships/font" Target="fonts/Montserrat-regular.fntdata"/><Relationship Id="rId49" Type="http://schemas.openxmlformats.org/officeDocument/2006/relationships/font" Target="fonts/Montserrat-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Lato-regular.fntdata"/><Relationship Id="rId50" Type="http://schemas.openxmlformats.org/officeDocument/2006/relationships/font" Target="fonts/Montserrat-boldItalic.fntdata"/><Relationship Id="rId53" Type="http://schemas.openxmlformats.org/officeDocument/2006/relationships/font" Target="fonts/Lato-italic.fntdata"/><Relationship Id="rId52" Type="http://schemas.openxmlformats.org/officeDocument/2006/relationships/font" Target="fonts/Lato-bold.fntdata"/><Relationship Id="rId11" Type="http://schemas.openxmlformats.org/officeDocument/2006/relationships/slide" Target="slides/slide6.xml"/><Relationship Id="rId10" Type="http://schemas.openxmlformats.org/officeDocument/2006/relationships/slide" Target="slides/slide5.xml"/><Relationship Id="rId54" Type="http://schemas.openxmlformats.org/officeDocument/2006/relationships/font" Target="fonts/Lato-boldItalic.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4" name="Shape 224"/>
        <p:cNvGrpSpPr/>
        <p:nvPr/>
      </p:nvGrpSpPr>
      <p:grpSpPr>
        <a:xfrm>
          <a:off x="0" y="0"/>
          <a:ext cx="0" cy="0"/>
          <a:chOff x="0" y="0"/>
          <a:chExt cx="0" cy="0"/>
        </a:xfrm>
      </p:grpSpPr>
      <p:sp>
        <p:nvSpPr>
          <p:cNvPr id="225" name="Google Shape;225;g1f87997393_0_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f87997393_0_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0" name="Shape 280"/>
        <p:cNvGrpSpPr/>
        <p:nvPr/>
      </p:nvGrpSpPr>
      <p:grpSpPr>
        <a:xfrm>
          <a:off x="0" y="0"/>
          <a:ext cx="0" cy="0"/>
          <a:chOff x="0" y="0"/>
          <a:chExt cx="0" cy="0"/>
        </a:xfrm>
      </p:grpSpPr>
      <p:sp>
        <p:nvSpPr>
          <p:cNvPr id="281" name="Google Shape;281;g1f87997393_0_8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1f87997393_0_8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8" name="Shape 288"/>
        <p:cNvGrpSpPr/>
        <p:nvPr/>
      </p:nvGrpSpPr>
      <p:grpSpPr>
        <a:xfrm>
          <a:off x="0" y="0"/>
          <a:ext cx="0" cy="0"/>
          <a:chOff x="0" y="0"/>
          <a:chExt cx="0" cy="0"/>
        </a:xfrm>
      </p:grpSpPr>
      <p:sp>
        <p:nvSpPr>
          <p:cNvPr id="289" name="Google Shape;289;g1f87997393_0_10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1f87997393_0_10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6" name="Shape 326"/>
        <p:cNvGrpSpPr/>
        <p:nvPr/>
      </p:nvGrpSpPr>
      <p:grpSpPr>
        <a:xfrm>
          <a:off x="0" y="0"/>
          <a:ext cx="0" cy="0"/>
          <a:chOff x="0" y="0"/>
          <a:chExt cx="0" cy="0"/>
        </a:xfrm>
      </p:grpSpPr>
      <p:sp>
        <p:nvSpPr>
          <p:cNvPr id="327" name="Google Shape;327;g1f87997393_0_8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1f87997393_0_8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3" name="Shape 333"/>
        <p:cNvGrpSpPr/>
        <p:nvPr/>
      </p:nvGrpSpPr>
      <p:grpSpPr>
        <a:xfrm>
          <a:off x="0" y="0"/>
          <a:ext cx="0" cy="0"/>
          <a:chOff x="0" y="0"/>
          <a:chExt cx="0" cy="0"/>
        </a:xfrm>
      </p:grpSpPr>
      <p:sp>
        <p:nvSpPr>
          <p:cNvPr id="334" name="Google Shape;334;g4061a432f8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4061a432f8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9" name="Shape 339"/>
        <p:cNvGrpSpPr/>
        <p:nvPr/>
      </p:nvGrpSpPr>
      <p:grpSpPr>
        <a:xfrm>
          <a:off x="0" y="0"/>
          <a:ext cx="0" cy="0"/>
          <a:chOff x="0" y="0"/>
          <a:chExt cx="0" cy="0"/>
        </a:xfrm>
      </p:grpSpPr>
      <p:sp>
        <p:nvSpPr>
          <p:cNvPr id="340" name="Google Shape;340;g1f96f5393d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1f96f5393d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6" name="Shape 346"/>
        <p:cNvGrpSpPr/>
        <p:nvPr/>
      </p:nvGrpSpPr>
      <p:grpSpPr>
        <a:xfrm>
          <a:off x="0" y="0"/>
          <a:ext cx="0" cy="0"/>
          <a:chOff x="0" y="0"/>
          <a:chExt cx="0" cy="0"/>
        </a:xfrm>
      </p:grpSpPr>
      <p:sp>
        <p:nvSpPr>
          <p:cNvPr id="347" name="Google Shape;347;g1f87997393_0_9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1f87997393_0_9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3" name="Shape 353"/>
        <p:cNvGrpSpPr/>
        <p:nvPr/>
      </p:nvGrpSpPr>
      <p:grpSpPr>
        <a:xfrm>
          <a:off x="0" y="0"/>
          <a:ext cx="0" cy="0"/>
          <a:chOff x="0" y="0"/>
          <a:chExt cx="0" cy="0"/>
        </a:xfrm>
      </p:grpSpPr>
      <p:sp>
        <p:nvSpPr>
          <p:cNvPr id="354" name="Google Shape;354;g4061a432f8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4061a432f8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0" name="Shape 360"/>
        <p:cNvGrpSpPr/>
        <p:nvPr/>
      </p:nvGrpSpPr>
      <p:grpSpPr>
        <a:xfrm>
          <a:off x="0" y="0"/>
          <a:ext cx="0" cy="0"/>
          <a:chOff x="0" y="0"/>
          <a:chExt cx="0" cy="0"/>
        </a:xfrm>
      </p:grpSpPr>
      <p:sp>
        <p:nvSpPr>
          <p:cNvPr id="361" name="Google Shape;361;g4061a432f8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4061a432f8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7" name="Shape 367"/>
        <p:cNvGrpSpPr/>
        <p:nvPr/>
      </p:nvGrpSpPr>
      <p:grpSpPr>
        <a:xfrm>
          <a:off x="0" y="0"/>
          <a:ext cx="0" cy="0"/>
          <a:chOff x="0" y="0"/>
          <a:chExt cx="0" cy="0"/>
        </a:xfrm>
      </p:grpSpPr>
      <p:sp>
        <p:nvSpPr>
          <p:cNvPr id="368" name="Google Shape;368;g4061a432f8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4061a432f8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5" name="Shape 375"/>
        <p:cNvGrpSpPr/>
        <p:nvPr/>
      </p:nvGrpSpPr>
      <p:grpSpPr>
        <a:xfrm>
          <a:off x="0" y="0"/>
          <a:ext cx="0" cy="0"/>
          <a:chOff x="0" y="0"/>
          <a:chExt cx="0" cy="0"/>
        </a:xfrm>
      </p:grpSpPr>
      <p:sp>
        <p:nvSpPr>
          <p:cNvPr id="376" name="Google Shape;376;g4061a432f8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4061a432f8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0" name="Shape 230"/>
        <p:cNvGrpSpPr/>
        <p:nvPr/>
      </p:nvGrpSpPr>
      <p:grpSpPr>
        <a:xfrm>
          <a:off x="0" y="0"/>
          <a:ext cx="0" cy="0"/>
          <a:chOff x="0" y="0"/>
          <a:chExt cx="0" cy="0"/>
        </a:xfrm>
      </p:grpSpPr>
      <p:sp>
        <p:nvSpPr>
          <p:cNvPr id="231" name="Google Shape;231;g1f87997393_0_7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1f87997393_0_7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5" name="Shape 385"/>
        <p:cNvGrpSpPr/>
        <p:nvPr/>
      </p:nvGrpSpPr>
      <p:grpSpPr>
        <a:xfrm>
          <a:off x="0" y="0"/>
          <a:ext cx="0" cy="0"/>
          <a:chOff x="0" y="0"/>
          <a:chExt cx="0" cy="0"/>
        </a:xfrm>
      </p:grpSpPr>
      <p:sp>
        <p:nvSpPr>
          <p:cNvPr id="386" name="Google Shape;386;g4061a432f8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4061a432f8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1" name="Shape 391"/>
        <p:cNvGrpSpPr/>
        <p:nvPr/>
      </p:nvGrpSpPr>
      <p:grpSpPr>
        <a:xfrm>
          <a:off x="0" y="0"/>
          <a:ext cx="0" cy="0"/>
          <a:chOff x="0" y="0"/>
          <a:chExt cx="0" cy="0"/>
        </a:xfrm>
      </p:grpSpPr>
      <p:sp>
        <p:nvSpPr>
          <p:cNvPr id="392" name="Google Shape;392;g4061a432f8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3" name="Google Shape;393;g4061a432f8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0" name="Shape 400"/>
        <p:cNvGrpSpPr/>
        <p:nvPr/>
      </p:nvGrpSpPr>
      <p:grpSpPr>
        <a:xfrm>
          <a:off x="0" y="0"/>
          <a:ext cx="0" cy="0"/>
          <a:chOff x="0" y="0"/>
          <a:chExt cx="0" cy="0"/>
        </a:xfrm>
      </p:grpSpPr>
      <p:sp>
        <p:nvSpPr>
          <p:cNvPr id="401" name="Google Shape;401;g4061a432f8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2" name="Google Shape;402;g4061a432f8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9" name="Shape 409"/>
        <p:cNvGrpSpPr/>
        <p:nvPr/>
      </p:nvGrpSpPr>
      <p:grpSpPr>
        <a:xfrm>
          <a:off x="0" y="0"/>
          <a:ext cx="0" cy="0"/>
          <a:chOff x="0" y="0"/>
          <a:chExt cx="0" cy="0"/>
        </a:xfrm>
      </p:grpSpPr>
      <p:sp>
        <p:nvSpPr>
          <p:cNvPr id="410" name="Google Shape;410;g4061a432f8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4061a432f8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4" name="Shape 414"/>
        <p:cNvGrpSpPr/>
        <p:nvPr/>
      </p:nvGrpSpPr>
      <p:grpSpPr>
        <a:xfrm>
          <a:off x="0" y="0"/>
          <a:ext cx="0" cy="0"/>
          <a:chOff x="0" y="0"/>
          <a:chExt cx="0" cy="0"/>
        </a:xfrm>
      </p:grpSpPr>
      <p:sp>
        <p:nvSpPr>
          <p:cNvPr id="415" name="Google Shape;415;g4061a432f8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6" name="Google Shape;416;g4061a432f8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1" name="Shape 421"/>
        <p:cNvGrpSpPr/>
        <p:nvPr/>
      </p:nvGrpSpPr>
      <p:grpSpPr>
        <a:xfrm>
          <a:off x="0" y="0"/>
          <a:ext cx="0" cy="0"/>
          <a:chOff x="0" y="0"/>
          <a:chExt cx="0" cy="0"/>
        </a:xfrm>
      </p:grpSpPr>
      <p:sp>
        <p:nvSpPr>
          <p:cNvPr id="422" name="Google Shape;422;g4061a432f8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3" name="Google Shape;423;g4061a432f8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1" name="Shape 431"/>
        <p:cNvGrpSpPr/>
        <p:nvPr/>
      </p:nvGrpSpPr>
      <p:grpSpPr>
        <a:xfrm>
          <a:off x="0" y="0"/>
          <a:ext cx="0" cy="0"/>
          <a:chOff x="0" y="0"/>
          <a:chExt cx="0" cy="0"/>
        </a:xfrm>
      </p:grpSpPr>
      <p:sp>
        <p:nvSpPr>
          <p:cNvPr id="432" name="Google Shape;432;g4061a432f8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3" name="Google Shape;433;g4061a432f8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0" name="Shape 440"/>
        <p:cNvGrpSpPr/>
        <p:nvPr/>
      </p:nvGrpSpPr>
      <p:grpSpPr>
        <a:xfrm>
          <a:off x="0" y="0"/>
          <a:ext cx="0" cy="0"/>
          <a:chOff x="0" y="0"/>
          <a:chExt cx="0" cy="0"/>
        </a:xfrm>
      </p:grpSpPr>
      <p:sp>
        <p:nvSpPr>
          <p:cNvPr id="441" name="Google Shape;441;g4061a432f8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2" name="Google Shape;442;g4061a432f8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8" name="Shape 448"/>
        <p:cNvGrpSpPr/>
        <p:nvPr/>
      </p:nvGrpSpPr>
      <p:grpSpPr>
        <a:xfrm>
          <a:off x="0" y="0"/>
          <a:ext cx="0" cy="0"/>
          <a:chOff x="0" y="0"/>
          <a:chExt cx="0" cy="0"/>
        </a:xfrm>
      </p:grpSpPr>
      <p:sp>
        <p:nvSpPr>
          <p:cNvPr id="449" name="Google Shape;449;g4061a432f8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0" name="Google Shape;450;g4061a432f8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6" name="Shape 456"/>
        <p:cNvGrpSpPr/>
        <p:nvPr/>
      </p:nvGrpSpPr>
      <p:grpSpPr>
        <a:xfrm>
          <a:off x="0" y="0"/>
          <a:ext cx="0" cy="0"/>
          <a:chOff x="0" y="0"/>
          <a:chExt cx="0" cy="0"/>
        </a:xfrm>
      </p:grpSpPr>
      <p:sp>
        <p:nvSpPr>
          <p:cNvPr id="457" name="Google Shape;457;g4061a432f8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8" name="Google Shape;458;g4061a432f8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6" name="Shape 236"/>
        <p:cNvGrpSpPr/>
        <p:nvPr/>
      </p:nvGrpSpPr>
      <p:grpSpPr>
        <a:xfrm>
          <a:off x="0" y="0"/>
          <a:ext cx="0" cy="0"/>
          <a:chOff x="0" y="0"/>
          <a:chExt cx="0" cy="0"/>
        </a:xfrm>
      </p:grpSpPr>
      <p:sp>
        <p:nvSpPr>
          <p:cNvPr id="237" name="Google Shape;237;g3fd3490d05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3fd3490d05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3" name="Shape 463"/>
        <p:cNvGrpSpPr/>
        <p:nvPr/>
      </p:nvGrpSpPr>
      <p:grpSpPr>
        <a:xfrm>
          <a:off x="0" y="0"/>
          <a:ext cx="0" cy="0"/>
          <a:chOff x="0" y="0"/>
          <a:chExt cx="0" cy="0"/>
        </a:xfrm>
      </p:grpSpPr>
      <p:sp>
        <p:nvSpPr>
          <p:cNvPr id="464" name="Google Shape;464;g4061a432f8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5" name="Google Shape;465;g4061a432f8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9" name="Shape 469"/>
        <p:cNvGrpSpPr/>
        <p:nvPr/>
      </p:nvGrpSpPr>
      <p:grpSpPr>
        <a:xfrm>
          <a:off x="0" y="0"/>
          <a:ext cx="0" cy="0"/>
          <a:chOff x="0" y="0"/>
          <a:chExt cx="0" cy="0"/>
        </a:xfrm>
      </p:grpSpPr>
      <p:sp>
        <p:nvSpPr>
          <p:cNvPr id="470" name="Google Shape;470;g4061a432f8_0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1" name="Google Shape;471;g4061a432f8_0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5" name="Shape 475"/>
        <p:cNvGrpSpPr/>
        <p:nvPr/>
      </p:nvGrpSpPr>
      <p:grpSpPr>
        <a:xfrm>
          <a:off x="0" y="0"/>
          <a:ext cx="0" cy="0"/>
          <a:chOff x="0" y="0"/>
          <a:chExt cx="0" cy="0"/>
        </a:xfrm>
      </p:grpSpPr>
      <p:sp>
        <p:nvSpPr>
          <p:cNvPr id="476" name="Google Shape;476;g4061a432f8_0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7" name="Google Shape;477;g4061a432f8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2" name="Shape 482"/>
        <p:cNvGrpSpPr/>
        <p:nvPr/>
      </p:nvGrpSpPr>
      <p:grpSpPr>
        <a:xfrm>
          <a:off x="0" y="0"/>
          <a:ext cx="0" cy="0"/>
          <a:chOff x="0" y="0"/>
          <a:chExt cx="0" cy="0"/>
        </a:xfrm>
      </p:grpSpPr>
      <p:sp>
        <p:nvSpPr>
          <p:cNvPr id="483" name="Google Shape;483;g4061a432f8_0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4" name="Google Shape;484;g4061a432f8_0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9" name="Shape 489"/>
        <p:cNvGrpSpPr/>
        <p:nvPr/>
      </p:nvGrpSpPr>
      <p:grpSpPr>
        <a:xfrm>
          <a:off x="0" y="0"/>
          <a:ext cx="0" cy="0"/>
          <a:chOff x="0" y="0"/>
          <a:chExt cx="0" cy="0"/>
        </a:xfrm>
      </p:grpSpPr>
      <p:sp>
        <p:nvSpPr>
          <p:cNvPr id="490" name="Google Shape;490;g4061a432f8_0_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1" name="Google Shape;491;g4061a432f8_0_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6" name="Shape 496"/>
        <p:cNvGrpSpPr/>
        <p:nvPr/>
      </p:nvGrpSpPr>
      <p:grpSpPr>
        <a:xfrm>
          <a:off x="0" y="0"/>
          <a:ext cx="0" cy="0"/>
          <a:chOff x="0" y="0"/>
          <a:chExt cx="0" cy="0"/>
        </a:xfrm>
      </p:grpSpPr>
      <p:sp>
        <p:nvSpPr>
          <p:cNvPr id="497" name="Google Shape;497;g4061a432f8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8" name="Google Shape;498;g4061a432f8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4" name="Shape 504"/>
        <p:cNvGrpSpPr/>
        <p:nvPr/>
      </p:nvGrpSpPr>
      <p:grpSpPr>
        <a:xfrm>
          <a:off x="0" y="0"/>
          <a:ext cx="0" cy="0"/>
          <a:chOff x="0" y="0"/>
          <a:chExt cx="0" cy="0"/>
        </a:xfrm>
      </p:grpSpPr>
      <p:sp>
        <p:nvSpPr>
          <p:cNvPr id="505" name="Google Shape;505;g3fd3490d05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6" name="Google Shape;506;g3fd3490d05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2" name="Shape 512"/>
        <p:cNvGrpSpPr/>
        <p:nvPr/>
      </p:nvGrpSpPr>
      <p:grpSpPr>
        <a:xfrm>
          <a:off x="0" y="0"/>
          <a:ext cx="0" cy="0"/>
          <a:chOff x="0" y="0"/>
          <a:chExt cx="0" cy="0"/>
        </a:xfrm>
      </p:grpSpPr>
      <p:sp>
        <p:nvSpPr>
          <p:cNvPr id="513" name="Google Shape;513;g1f87997393_0_15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4" name="Google Shape;514;g1f87997393_0_15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3" name="Shape 243"/>
        <p:cNvGrpSpPr/>
        <p:nvPr/>
      </p:nvGrpSpPr>
      <p:grpSpPr>
        <a:xfrm>
          <a:off x="0" y="0"/>
          <a:ext cx="0" cy="0"/>
          <a:chOff x="0" y="0"/>
          <a:chExt cx="0" cy="0"/>
        </a:xfrm>
      </p:grpSpPr>
      <p:sp>
        <p:nvSpPr>
          <p:cNvPr id="244" name="Google Shape;244;g405ad1a56a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405ad1a56a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9" name="Shape 249"/>
        <p:cNvGrpSpPr/>
        <p:nvPr/>
      </p:nvGrpSpPr>
      <p:grpSpPr>
        <a:xfrm>
          <a:off x="0" y="0"/>
          <a:ext cx="0" cy="0"/>
          <a:chOff x="0" y="0"/>
          <a:chExt cx="0" cy="0"/>
        </a:xfrm>
      </p:grpSpPr>
      <p:sp>
        <p:nvSpPr>
          <p:cNvPr id="250" name="Google Shape;250;g1f87997393_0_8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1f87997393_0_8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6" name="Shape 256"/>
        <p:cNvGrpSpPr/>
        <p:nvPr/>
      </p:nvGrpSpPr>
      <p:grpSpPr>
        <a:xfrm>
          <a:off x="0" y="0"/>
          <a:ext cx="0" cy="0"/>
          <a:chOff x="0" y="0"/>
          <a:chExt cx="0" cy="0"/>
        </a:xfrm>
      </p:grpSpPr>
      <p:sp>
        <p:nvSpPr>
          <p:cNvPr id="257" name="Google Shape;257;g1f87997393_0_8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1f87997393_0_8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2" name="Shape 262"/>
        <p:cNvGrpSpPr/>
        <p:nvPr/>
      </p:nvGrpSpPr>
      <p:grpSpPr>
        <a:xfrm>
          <a:off x="0" y="0"/>
          <a:ext cx="0" cy="0"/>
          <a:chOff x="0" y="0"/>
          <a:chExt cx="0" cy="0"/>
        </a:xfrm>
      </p:grpSpPr>
      <p:sp>
        <p:nvSpPr>
          <p:cNvPr id="263" name="Google Shape;263;g405ad1a56a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405ad1a56a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8" name="Shape 268"/>
        <p:cNvGrpSpPr/>
        <p:nvPr/>
      </p:nvGrpSpPr>
      <p:grpSpPr>
        <a:xfrm>
          <a:off x="0" y="0"/>
          <a:ext cx="0" cy="0"/>
          <a:chOff x="0" y="0"/>
          <a:chExt cx="0" cy="0"/>
        </a:xfrm>
      </p:grpSpPr>
      <p:sp>
        <p:nvSpPr>
          <p:cNvPr id="269" name="Google Shape;269;g405ad1a56a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405ad1a56a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4" name="Shape 274"/>
        <p:cNvGrpSpPr/>
        <p:nvPr/>
      </p:nvGrpSpPr>
      <p:grpSpPr>
        <a:xfrm>
          <a:off x="0" y="0"/>
          <a:ext cx="0" cy="0"/>
          <a:chOff x="0" y="0"/>
          <a:chExt cx="0" cy="0"/>
        </a:xfrm>
      </p:grpSpPr>
      <p:sp>
        <p:nvSpPr>
          <p:cNvPr id="275" name="Google Shape;275;g1f87997393_0_8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1f87997393_0_8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0.png"/><Relationship Id="rId3" Type="http://schemas.openxmlformats.org/officeDocument/2006/relationships/image" Target="../media/image3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1.png"/><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 Id="rId6" Type="http://schemas.openxmlformats.org/officeDocument/2006/relationships/slide" Target="/ppt/slides/slide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pic>
        <p:nvPicPr>
          <p:cNvPr descr="offset_comp_406605.jpg" id="10" name="Google Shape;10;p2"/>
          <p:cNvPicPr preferRelativeResize="0"/>
          <p:nvPr/>
        </p:nvPicPr>
        <p:blipFill rotWithShape="1">
          <a:blip r:embed="rId2">
            <a:alphaModFix amt="66000"/>
          </a:blip>
          <a:srcRect b="39565" l="20991" r="40112" t="2690"/>
          <a:stretch/>
        </p:blipFill>
        <p:spPr>
          <a:xfrm>
            <a:off x="0" y="0"/>
            <a:ext cx="5157900" cy="5143500"/>
          </a:xfrm>
          <a:prstGeom prst="rtTriangle">
            <a:avLst/>
          </a:prstGeom>
          <a:noFill/>
          <a:ln>
            <a:noFill/>
          </a:ln>
        </p:spPr>
      </p:pic>
      <p:pic>
        <p:nvPicPr>
          <p:cNvPr descr="offset_comp_342327_edtied.jpg" id="11" name="Google Shape;11;p2"/>
          <p:cNvPicPr preferRelativeResize="0"/>
          <p:nvPr/>
        </p:nvPicPr>
        <p:blipFill rotWithShape="1">
          <a:blip r:embed="rId3">
            <a:alphaModFix amt="31000"/>
          </a:blip>
          <a:srcRect b="11297" l="14009" r="43289" t="35833"/>
          <a:stretch/>
        </p:blipFill>
        <p:spPr>
          <a:xfrm rot="10800000">
            <a:off x="6976800" y="-25"/>
            <a:ext cx="2167200" cy="2012700"/>
          </a:xfrm>
          <a:prstGeom prst="rtTriangle">
            <a:avLst/>
          </a:prstGeom>
          <a:noFill/>
          <a:ln>
            <a:noFill/>
          </a:ln>
        </p:spPr>
      </p:pic>
      <p:sp>
        <p:nvSpPr>
          <p:cNvPr id="12" name="Google Shape;12;p2"/>
          <p:cNvSpPr txBox="1"/>
          <p:nvPr>
            <p:ph type="ctrTitle"/>
          </p:nvPr>
        </p:nvSpPr>
        <p:spPr>
          <a:xfrm>
            <a:off x="3537150" y="1578400"/>
            <a:ext cx="5017500" cy="1578900"/>
          </a:xfrm>
          <a:prstGeom prst="rect">
            <a:avLst/>
          </a:prstGeom>
        </p:spPr>
        <p:txBody>
          <a:bodyPr anchorCtr="0" anchor="t" bIns="91425" lIns="91425" spcFirstLastPara="1" rIns="91425" wrap="square" tIns="91425"/>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3" name="Google Shape;13;p2"/>
          <p:cNvSpPr txBox="1"/>
          <p:nvPr>
            <p:ph idx="1" type="subTitle"/>
          </p:nvPr>
        </p:nvSpPr>
        <p:spPr>
          <a:xfrm>
            <a:off x="5083950" y="3924925"/>
            <a:ext cx="3470700" cy="506100"/>
          </a:xfrm>
          <a:prstGeom prst="rect">
            <a:avLst/>
          </a:prstGeom>
        </p:spPr>
        <p:txBody>
          <a:bodyPr anchorCtr="0" anchor="t" bIns="91425" lIns="91425" spcFirstLastPara="1" rIns="91425" wrap="square" tIns="91425"/>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5" name="Google Shape;15;p2"/>
          <p:cNvSpPr/>
          <p:nvPr/>
        </p:nvSpPr>
        <p:spPr>
          <a:xfrm rot="-5400000">
            <a:off x="5846" y="-4836"/>
            <a:ext cx="22914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flipH="1">
            <a:off x="652821" y="576768"/>
            <a:ext cx="2300100" cy="22914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135" name="Shape 135"/>
        <p:cNvGrpSpPr/>
        <p:nvPr/>
      </p:nvGrpSpPr>
      <p:grpSpPr>
        <a:xfrm>
          <a:off x="0" y="0"/>
          <a:ext cx="0" cy="0"/>
          <a:chOff x="0" y="0"/>
          <a:chExt cx="0" cy="0"/>
        </a:xfrm>
      </p:grpSpPr>
      <p:sp>
        <p:nvSpPr>
          <p:cNvPr id="136" name="Google Shape;136;p11">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1">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1">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1">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 name="Google Shape;140;p11"/>
          <p:cNvGrpSpPr/>
          <p:nvPr/>
        </p:nvGrpSpPr>
        <p:grpSpPr>
          <a:xfrm>
            <a:off x="4406400" y="0"/>
            <a:ext cx="4737600" cy="5143500"/>
            <a:chOff x="4406400" y="0"/>
            <a:chExt cx="4737600" cy="5143500"/>
          </a:xfrm>
        </p:grpSpPr>
        <p:sp>
          <p:nvSpPr>
            <p:cNvPr id="141" name="Google Shape;141;p11"/>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1"/>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1"/>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1"/>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1"/>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1"/>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1"/>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1"/>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9" name="Google Shape;159;p11"/>
          <p:cNvSpPr txBox="1"/>
          <p:nvPr>
            <p:ph type="title"/>
          </p:nvPr>
        </p:nvSpPr>
        <p:spPr>
          <a:xfrm>
            <a:off x="823850" y="866775"/>
            <a:ext cx="4587000" cy="3521100"/>
          </a:xfrm>
          <a:prstGeom prst="rect">
            <a:avLst/>
          </a:prstGeom>
        </p:spPr>
        <p:txBody>
          <a:bodyPr anchorCtr="0" anchor="ctr"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60" name="Google Shape;160;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161" name="Shape 161"/>
        <p:cNvGrpSpPr/>
        <p:nvPr/>
      </p:nvGrpSpPr>
      <p:grpSpPr>
        <a:xfrm>
          <a:off x="0" y="0"/>
          <a:ext cx="0" cy="0"/>
          <a:chOff x="0" y="0"/>
          <a:chExt cx="0" cy="0"/>
        </a:xfrm>
      </p:grpSpPr>
      <p:sp>
        <p:nvSpPr>
          <p:cNvPr id="162" name="Google Shape;162;p12">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2">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2">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2">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6" name="Google Shape;166;p12"/>
          <p:cNvGrpSpPr/>
          <p:nvPr/>
        </p:nvGrpSpPr>
        <p:grpSpPr>
          <a:xfrm>
            <a:off x="0" y="381001"/>
            <a:ext cx="1037850" cy="1016287"/>
            <a:chOff x="0" y="381001"/>
            <a:chExt cx="1037850" cy="1016287"/>
          </a:xfrm>
        </p:grpSpPr>
        <p:sp>
          <p:nvSpPr>
            <p:cNvPr id="167" name="Google Shape;167;p12"/>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2"/>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9" name="Google Shape;169;p12"/>
          <p:cNvSpPr txBox="1"/>
          <p:nvPr>
            <p:ph type="title"/>
          </p:nvPr>
        </p:nvSpPr>
        <p:spPr>
          <a:xfrm>
            <a:off x="1297500" y="1658325"/>
            <a:ext cx="3036300" cy="1751700"/>
          </a:xfrm>
          <a:prstGeom prst="rect">
            <a:avLst/>
          </a:prstGeom>
        </p:spPr>
        <p:txBody>
          <a:bodyPr anchorCtr="0" anchor="t"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70" name="Google Shape;170;p12"/>
          <p:cNvSpPr txBox="1"/>
          <p:nvPr>
            <p:ph idx="1" type="subTitle"/>
          </p:nvPr>
        </p:nvSpPr>
        <p:spPr>
          <a:xfrm>
            <a:off x="1297500" y="3538000"/>
            <a:ext cx="3036300" cy="506100"/>
          </a:xfrm>
          <a:prstGeom prst="rect">
            <a:avLst/>
          </a:prstGeom>
        </p:spPr>
        <p:txBody>
          <a:bodyPr anchorCtr="0" anchor="t" bIns="91425" lIns="91425" spcFirstLastPara="1" rIns="91425" wrap="square" tIns="91425"/>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71" name="Google Shape;171;p12"/>
          <p:cNvSpPr txBox="1"/>
          <p:nvPr>
            <p:ph idx="2" type="body"/>
          </p:nvPr>
        </p:nvSpPr>
        <p:spPr>
          <a:xfrm>
            <a:off x="4648200" y="1696600"/>
            <a:ext cx="3676800" cy="23475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72" name="Google Shape;172;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173" name="Shape 173"/>
        <p:cNvGrpSpPr/>
        <p:nvPr/>
      </p:nvGrpSpPr>
      <p:grpSpPr>
        <a:xfrm>
          <a:off x="0" y="0"/>
          <a:ext cx="0" cy="0"/>
          <a:chOff x="0" y="0"/>
          <a:chExt cx="0" cy="0"/>
        </a:xfrm>
      </p:grpSpPr>
      <p:grpSp>
        <p:nvGrpSpPr>
          <p:cNvPr id="174" name="Google Shape;174;p13"/>
          <p:cNvGrpSpPr/>
          <p:nvPr/>
        </p:nvGrpSpPr>
        <p:grpSpPr>
          <a:xfrm>
            <a:off x="0" y="4128572"/>
            <a:ext cx="698925" cy="684657"/>
            <a:chOff x="0" y="3785672"/>
            <a:chExt cx="698925" cy="684657"/>
          </a:xfrm>
        </p:grpSpPr>
        <p:sp>
          <p:nvSpPr>
            <p:cNvPr id="175" name="Google Shape;175;p13"/>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3"/>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7" name="Google Shape;177;p13"/>
          <p:cNvSpPr txBox="1"/>
          <p:nvPr>
            <p:ph idx="1" type="body"/>
          </p:nvPr>
        </p:nvSpPr>
        <p:spPr>
          <a:xfrm>
            <a:off x="812725" y="4305375"/>
            <a:ext cx="6936000" cy="5238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300"/>
              <a:buNone/>
              <a:defRPr/>
            </a:lvl1pPr>
          </a:lstStyle>
          <a:p/>
        </p:txBody>
      </p:sp>
      <p:sp>
        <p:nvSpPr>
          <p:cNvPr id="178" name="Google Shape;178;p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79" name="Google Shape;179;p13">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3">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3">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3">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183" name="Shape 183"/>
        <p:cNvGrpSpPr/>
        <p:nvPr/>
      </p:nvGrpSpPr>
      <p:grpSpPr>
        <a:xfrm>
          <a:off x="0" y="0"/>
          <a:ext cx="0" cy="0"/>
          <a:chOff x="0" y="0"/>
          <a:chExt cx="0" cy="0"/>
        </a:xfrm>
      </p:grpSpPr>
      <p:grpSp>
        <p:nvGrpSpPr>
          <p:cNvPr id="184" name="Google Shape;184;p14"/>
          <p:cNvGrpSpPr/>
          <p:nvPr/>
        </p:nvGrpSpPr>
        <p:grpSpPr>
          <a:xfrm>
            <a:off x="4406400" y="0"/>
            <a:ext cx="4737600" cy="5143065"/>
            <a:chOff x="4406400" y="0"/>
            <a:chExt cx="4737600" cy="5143065"/>
          </a:xfrm>
        </p:grpSpPr>
        <p:sp>
          <p:nvSpPr>
            <p:cNvPr id="185" name="Google Shape;185;p1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3" name="Google Shape;203;p14"/>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204" name="Google Shape;204;p14"/>
          <p:cNvSpPr txBox="1"/>
          <p:nvPr>
            <p:ph idx="1" type="body"/>
          </p:nvPr>
        </p:nvSpPr>
        <p:spPr>
          <a:xfrm>
            <a:off x="823850" y="2643124"/>
            <a:ext cx="4776000" cy="12189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205" name="Google Shape;205;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206" name="Google Shape;206;p14">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4">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4">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4">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210" name="Shape 210"/>
        <p:cNvGrpSpPr/>
        <p:nvPr/>
      </p:nvGrpSpPr>
      <p:grpSpPr>
        <a:xfrm>
          <a:off x="0" y="0"/>
          <a:ext cx="0" cy="0"/>
          <a:chOff x="0" y="0"/>
          <a:chExt cx="0" cy="0"/>
        </a:xfrm>
      </p:grpSpPr>
      <p:sp>
        <p:nvSpPr>
          <p:cNvPr id="211" name="Google Shape;211;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_alt3">
  <p:cSld name="TITLE_AND_BODY_1">
    <p:spTree>
      <p:nvGrpSpPr>
        <p:cNvPr id="212" name="Shape 212"/>
        <p:cNvGrpSpPr/>
        <p:nvPr/>
      </p:nvGrpSpPr>
      <p:grpSpPr>
        <a:xfrm>
          <a:off x="0" y="0"/>
          <a:ext cx="0" cy="0"/>
          <a:chOff x="0" y="0"/>
          <a:chExt cx="0" cy="0"/>
        </a:xfrm>
      </p:grpSpPr>
      <p:pic>
        <p:nvPicPr>
          <p:cNvPr descr="offset_comp_343059.jpg" id="213" name="Google Shape;213;p16"/>
          <p:cNvPicPr preferRelativeResize="0"/>
          <p:nvPr/>
        </p:nvPicPr>
        <p:blipFill rotWithShape="1">
          <a:blip r:embed="rId2">
            <a:alphaModFix amt="80000"/>
          </a:blip>
          <a:srcRect b="25870" l="30474" r="30474" t="11955"/>
          <a:stretch/>
        </p:blipFill>
        <p:spPr>
          <a:xfrm rot="-5400000">
            <a:off x="113630" y="-105700"/>
            <a:ext cx="5142300" cy="5364300"/>
          </a:xfrm>
          <a:prstGeom prst="diagStripe">
            <a:avLst>
              <a:gd fmla="val 50343" name="adj"/>
            </a:avLst>
          </a:prstGeom>
          <a:noFill/>
          <a:ln>
            <a:noFill/>
          </a:ln>
        </p:spPr>
      </p:pic>
      <p:sp>
        <p:nvSpPr>
          <p:cNvPr id="214" name="Google Shape;214;p16"/>
          <p:cNvSpPr txBox="1"/>
          <p:nvPr>
            <p:ph type="title"/>
          </p:nvPr>
        </p:nvSpPr>
        <p:spPr>
          <a:xfrm>
            <a:off x="1297500" y="393750"/>
            <a:ext cx="7038900" cy="914100"/>
          </a:xfrm>
          <a:prstGeom prst="rect">
            <a:avLst/>
          </a:prstGeom>
        </p:spPr>
        <p:txBody>
          <a:bodyPr anchorCtr="0" anchor="t" bIns="91425" lIns="91425" spcFirstLastPara="1" rIns="91425" wrap="square" tIns="91425"/>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15" name="Google Shape;215;p16"/>
          <p:cNvSpPr txBox="1"/>
          <p:nvPr>
            <p:ph idx="1" type="body"/>
          </p:nvPr>
        </p:nvSpPr>
        <p:spPr>
          <a:xfrm>
            <a:off x="4018025" y="1567550"/>
            <a:ext cx="4318500" cy="1766700"/>
          </a:xfrm>
          <a:prstGeom prst="rect">
            <a:avLst/>
          </a:prstGeom>
        </p:spPr>
        <p:txBody>
          <a:bodyPr anchorCtr="0" anchor="t" bIns="91425" lIns="91425" spcFirstLastPara="1" rIns="91425" wrap="square" tIns="91425"/>
          <a:lstStyle>
            <a:lvl1pPr indent="-311150" lvl="0" marL="457200" rtl="0">
              <a:spcBef>
                <a:spcPts val="0"/>
              </a:spcBef>
              <a:spcAft>
                <a:spcPts val="0"/>
              </a:spcAft>
              <a:buClr>
                <a:schemeClr val="dk2"/>
              </a:buClr>
              <a:buSzPts val="1300"/>
              <a:buChar char="●"/>
              <a:defRPr>
                <a:solidFill>
                  <a:schemeClr val="dk2"/>
                </a:solidFill>
              </a:defRPr>
            </a:lvl1pPr>
            <a:lvl2pPr indent="-298450" lvl="1" marL="914400" rtl="0">
              <a:spcBef>
                <a:spcPts val="1600"/>
              </a:spcBef>
              <a:spcAft>
                <a:spcPts val="0"/>
              </a:spcAft>
              <a:buClr>
                <a:schemeClr val="dk2"/>
              </a:buClr>
              <a:buSzPts val="1100"/>
              <a:buChar char="○"/>
              <a:defRPr>
                <a:solidFill>
                  <a:schemeClr val="dk2"/>
                </a:solidFill>
              </a:defRPr>
            </a:lvl2pPr>
            <a:lvl3pPr indent="-298450" lvl="2" marL="1371600" rtl="0">
              <a:spcBef>
                <a:spcPts val="1600"/>
              </a:spcBef>
              <a:spcAft>
                <a:spcPts val="0"/>
              </a:spcAft>
              <a:buClr>
                <a:schemeClr val="dk2"/>
              </a:buClr>
              <a:buSzPts val="1100"/>
              <a:buChar char="■"/>
              <a:defRPr>
                <a:solidFill>
                  <a:schemeClr val="dk2"/>
                </a:solidFill>
              </a:defRPr>
            </a:lvl3pPr>
            <a:lvl4pPr indent="-298450" lvl="3" marL="1828800" rtl="0">
              <a:spcBef>
                <a:spcPts val="1600"/>
              </a:spcBef>
              <a:spcAft>
                <a:spcPts val="0"/>
              </a:spcAft>
              <a:buClr>
                <a:schemeClr val="dk2"/>
              </a:buClr>
              <a:buSzPts val="1100"/>
              <a:buChar char="●"/>
              <a:defRPr>
                <a:solidFill>
                  <a:schemeClr val="dk2"/>
                </a:solidFill>
              </a:defRPr>
            </a:lvl4pPr>
            <a:lvl5pPr indent="-298450" lvl="4" marL="2286000" rtl="0">
              <a:spcBef>
                <a:spcPts val="1600"/>
              </a:spcBef>
              <a:spcAft>
                <a:spcPts val="0"/>
              </a:spcAft>
              <a:buClr>
                <a:schemeClr val="dk2"/>
              </a:buClr>
              <a:buSzPts val="1100"/>
              <a:buChar char="○"/>
              <a:defRPr>
                <a:solidFill>
                  <a:schemeClr val="dk2"/>
                </a:solidFill>
              </a:defRPr>
            </a:lvl5pPr>
            <a:lvl6pPr indent="-298450" lvl="5" marL="2743200" rtl="0">
              <a:spcBef>
                <a:spcPts val="1600"/>
              </a:spcBef>
              <a:spcAft>
                <a:spcPts val="0"/>
              </a:spcAft>
              <a:buClr>
                <a:schemeClr val="dk2"/>
              </a:buClr>
              <a:buSzPts val="1100"/>
              <a:buChar char="■"/>
              <a:defRPr>
                <a:solidFill>
                  <a:schemeClr val="dk2"/>
                </a:solidFill>
              </a:defRPr>
            </a:lvl6pPr>
            <a:lvl7pPr indent="-298450" lvl="6" marL="3200400" rtl="0">
              <a:spcBef>
                <a:spcPts val="1600"/>
              </a:spcBef>
              <a:spcAft>
                <a:spcPts val="0"/>
              </a:spcAft>
              <a:buClr>
                <a:schemeClr val="dk2"/>
              </a:buClr>
              <a:buSzPts val="1100"/>
              <a:buChar char="●"/>
              <a:defRPr>
                <a:solidFill>
                  <a:schemeClr val="dk2"/>
                </a:solidFill>
              </a:defRPr>
            </a:lvl7pPr>
            <a:lvl8pPr indent="-298450" lvl="7" marL="3657600" rtl="0">
              <a:spcBef>
                <a:spcPts val="1600"/>
              </a:spcBef>
              <a:spcAft>
                <a:spcPts val="0"/>
              </a:spcAft>
              <a:buClr>
                <a:schemeClr val="dk2"/>
              </a:buClr>
              <a:buSzPts val="1100"/>
              <a:buChar char="○"/>
              <a:defRPr>
                <a:solidFill>
                  <a:schemeClr val="dk2"/>
                </a:solidFill>
              </a:defRPr>
            </a:lvl8pPr>
            <a:lvl9pPr indent="-298450" lvl="8" marL="4114800" rtl="0">
              <a:spcBef>
                <a:spcPts val="1600"/>
              </a:spcBef>
              <a:spcAft>
                <a:spcPts val="1600"/>
              </a:spcAft>
              <a:buClr>
                <a:schemeClr val="dk2"/>
              </a:buClr>
              <a:buSzPts val="1100"/>
              <a:buChar char="■"/>
              <a:defRPr>
                <a:solidFill>
                  <a:schemeClr val="dk2"/>
                </a:solidFill>
              </a:defRPr>
            </a:lvl9pPr>
          </a:lstStyle>
          <a:p/>
        </p:txBody>
      </p:sp>
      <p:sp>
        <p:nvSpPr>
          <p:cNvPr id="216" name="Google Shape;216;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217" name="Google Shape;217;p16">
            <a:hlinkClick action="ppaction://hlinksldjump" r:id="rId3"/>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6">
            <a:hlinkClick action="ppaction://hlinksldjump" r:id="rId4"/>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6">
            <a:hlinkClick action="ppaction://hlinksldjump" r:id="rId5"/>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6">
            <a:hlinkClick action="ppaction://hlinksldjump" r:id="rId6"/>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1" name="Google Shape;221;p16"/>
          <p:cNvGrpSpPr/>
          <p:nvPr/>
        </p:nvGrpSpPr>
        <p:grpSpPr>
          <a:xfrm>
            <a:off x="0" y="381001"/>
            <a:ext cx="1037850" cy="1016287"/>
            <a:chOff x="0" y="381001"/>
            <a:chExt cx="1037850" cy="1016287"/>
          </a:xfrm>
        </p:grpSpPr>
        <p:sp>
          <p:nvSpPr>
            <p:cNvPr id="222" name="Google Shape;222;p1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7" name="Shape 17"/>
        <p:cNvGrpSpPr/>
        <p:nvPr/>
      </p:nvGrpSpPr>
      <p:grpSpPr>
        <a:xfrm>
          <a:off x="0" y="0"/>
          <a:ext cx="0" cy="0"/>
          <a:chOff x="0" y="0"/>
          <a:chExt cx="0" cy="0"/>
        </a:xfrm>
      </p:grpSpPr>
      <p:grpSp>
        <p:nvGrpSpPr>
          <p:cNvPr id="18" name="Google Shape;18;p3"/>
          <p:cNvGrpSpPr/>
          <p:nvPr/>
        </p:nvGrpSpPr>
        <p:grpSpPr>
          <a:xfrm>
            <a:off x="4406400" y="0"/>
            <a:ext cx="4737600" cy="5143065"/>
            <a:chOff x="4406400" y="0"/>
            <a:chExt cx="4737600" cy="5143065"/>
          </a:xfrm>
        </p:grpSpPr>
        <p:sp>
          <p:nvSpPr>
            <p:cNvPr id="19" name="Google Shape;19;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 name="Google Shape;37;p3"/>
          <p:cNvSpPr txBox="1"/>
          <p:nvPr>
            <p:ph type="title"/>
          </p:nvPr>
        </p:nvSpPr>
        <p:spPr>
          <a:xfrm>
            <a:off x="823850" y="2053000"/>
            <a:ext cx="4587000" cy="1148700"/>
          </a:xfrm>
          <a:prstGeom prst="rect">
            <a:avLst/>
          </a:prstGeom>
        </p:spPr>
        <p:txBody>
          <a:bodyPr anchorCtr="0" anchor="ctr"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8" name="Google Shape;38;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39" name="Google Shape;39;p3">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OC">
  <p:cSld name="SECTION_HEADER_1">
    <p:spTree>
      <p:nvGrpSpPr>
        <p:cNvPr id="43" name="Shape 43"/>
        <p:cNvGrpSpPr/>
        <p:nvPr/>
      </p:nvGrpSpPr>
      <p:grpSpPr>
        <a:xfrm>
          <a:off x="0" y="0"/>
          <a:ext cx="0" cy="0"/>
          <a:chOff x="0" y="0"/>
          <a:chExt cx="0" cy="0"/>
        </a:xfrm>
      </p:grpSpPr>
      <p:grpSp>
        <p:nvGrpSpPr>
          <p:cNvPr id="44" name="Google Shape;44;p4"/>
          <p:cNvGrpSpPr/>
          <p:nvPr/>
        </p:nvGrpSpPr>
        <p:grpSpPr>
          <a:xfrm>
            <a:off x="4406400" y="0"/>
            <a:ext cx="4737600" cy="5143065"/>
            <a:chOff x="4406400" y="0"/>
            <a:chExt cx="4737600" cy="5143065"/>
          </a:xfrm>
        </p:grpSpPr>
        <p:sp>
          <p:nvSpPr>
            <p:cNvPr id="45" name="Google Shape;45;p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 name="Google Shape;63;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64" name="Google Shape;64;p4"/>
          <p:cNvSpPr txBox="1"/>
          <p:nvPr>
            <p:ph type="title"/>
          </p:nvPr>
        </p:nvSpPr>
        <p:spPr>
          <a:xfrm>
            <a:off x="1297500" y="393750"/>
            <a:ext cx="7038900" cy="914100"/>
          </a:xfrm>
          <a:prstGeom prst="rect">
            <a:avLst/>
          </a:prstGeom>
        </p:spPr>
        <p:txBody>
          <a:bodyPr anchorCtr="0" anchor="t" bIns="91425" lIns="91425" spcFirstLastPara="1" rIns="91425" wrap="square" tIns="91425"/>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65" name="Shape 65"/>
        <p:cNvGrpSpPr/>
        <p:nvPr/>
      </p:nvGrpSpPr>
      <p:grpSpPr>
        <a:xfrm>
          <a:off x="0" y="0"/>
          <a:ext cx="0" cy="0"/>
          <a:chOff x="0" y="0"/>
          <a:chExt cx="0" cy="0"/>
        </a:xfrm>
      </p:grpSpPr>
      <p:sp>
        <p:nvSpPr>
          <p:cNvPr id="66" name="Google Shape;66;p5">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5">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5">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5">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 name="Google Shape;70;p5"/>
          <p:cNvGrpSpPr/>
          <p:nvPr/>
        </p:nvGrpSpPr>
        <p:grpSpPr>
          <a:xfrm>
            <a:off x="0" y="381001"/>
            <a:ext cx="1037850" cy="1016287"/>
            <a:chOff x="0" y="381001"/>
            <a:chExt cx="1037850" cy="1016287"/>
          </a:xfrm>
        </p:grpSpPr>
        <p:sp>
          <p:nvSpPr>
            <p:cNvPr id="71" name="Google Shape;71;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 name="Google Shape;73;p5"/>
          <p:cNvSpPr txBox="1"/>
          <p:nvPr>
            <p:ph type="title"/>
          </p:nvPr>
        </p:nvSpPr>
        <p:spPr>
          <a:xfrm>
            <a:off x="1297500" y="393750"/>
            <a:ext cx="7038900" cy="914100"/>
          </a:xfrm>
          <a:prstGeom prst="rect">
            <a:avLst/>
          </a:prstGeom>
        </p:spPr>
        <p:txBody>
          <a:bodyPr anchorCtr="0" anchor="t"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74" name="Google Shape;74;p5"/>
          <p:cNvSpPr txBox="1"/>
          <p:nvPr>
            <p:ph idx="1" type="body"/>
          </p:nvPr>
        </p:nvSpPr>
        <p:spPr>
          <a:xfrm>
            <a:off x="1297500" y="1567550"/>
            <a:ext cx="7038900" cy="29112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75" name="Google Shape;7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_alt1">
  <p:cSld name="TITLE_AND_BODY_2">
    <p:spTree>
      <p:nvGrpSpPr>
        <p:cNvPr id="76" name="Shape 76"/>
        <p:cNvGrpSpPr/>
        <p:nvPr/>
      </p:nvGrpSpPr>
      <p:grpSpPr>
        <a:xfrm>
          <a:off x="0" y="0"/>
          <a:ext cx="0" cy="0"/>
          <a:chOff x="0" y="0"/>
          <a:chExt cx="0" cy="0"/>
        </a:xfrm>
      </p:grpSpPr>
      <p:sp>
        <p:nvSpPr>
          <p:cNvPr id="77" name="Google Shape;77;p6"/>
          <p:cNvSpPr txBox="1"/>
          <p:nvPr>
            <p:ph type="title"/>
          </p:nvPr>
        </p:nvSpPr>
        <p:spPr>
          <a:xfrm>
            <a:off x="361071" y="1924852"/>
            <a:ext cx="2304900" cy="1797300"/>
          </a:xfrm>
          <a:prstGeom prst="rect">
            <a:avLst/>
          </a:prstGeom>
        </p:spPr>
        <p:txBody>
          <a:bodyPr anchorCtr="0" anchor="t" bIns="91425" lIns="91425" spcFirstLastPara="1" rIns="91425" wrap="square" tIns="91425"/>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78" name="Google Shape;78;p6"/>
          <p:cNvSpPr/>
          <p:nvPr/>
        </p:nvSpPr>
        <p:spPr>
          <a:xfrm>
            <a:off x="4564200" y="0"/>
            <a:ext cx="45798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6"/>
          <p:cNvSpPr txBox="1"/>
          <p:nvPr>
            <p:ph idx="1" type="body"/>
          </p:nvPr>
        </p:nvSpPr>
        <p:spPr>
          <a:xfrm>
            <a:off x="6451271" y="1924850"/>
            <a:ext cx="2304900" cy="1797300"/>
          </a:xfrm>
          <a:prstGeom prst="rect">
            <a:avLst/>
          </a:prstGeom>
        </p:spPr>
        <p:txBody>
          <a:bodyPr anchorCtr="0" anchor="t" bIns="91425" lIns="91425" spcFirstLastPara="1" rIns="91425" wrap="square" tIns="91425"/>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
        <p:nvSpPr>
          <p:cNvPr id="80" name="Google Shape;80;p6">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6">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6">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6">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 name="Google Shape;84;p6"/>
          <p:cNvGrpSpPr/>
          <p:nvPr/>
        </p:nvGrpSpPr>
        <p:grpSpPr>
          <a:xfrm>
            <a:off x="0" y="381001"/>
            <a:ext cx="1037850" cy="1016287"/>
            <a:chOff x="0" y="381001"/>
            <a:chExt cx="1037850" cy="1016287"/>
          </a:xfrm>
        </p:grpSpPr>
        <p:sp>
          <p:nvSpPr>
            <p:cNvPr id="85" name="Google Shape;85;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 name="Google Shape;87;p6"/>
          <p:cNvSpPr txBox="1"/>
          <p:nvPr>
            <p:ph idx="2" type="title"/>
          </p:nvPr>
        </p:nvSpPr>
        <p:spPr>
          <a:xfrm>
            <a:off x="1297500" y="459490"/>
            <a:ext cx="3005700" cy="510900"/>
          </a:xfrm>
          <a:prstGeom prst="rect">
            <a:avLst/>
          </a:prstGeom>
        </p:spPr>
        <p:txBody>
          <a:bodyPr anchorCtr="0" anchor="t" bIns="91425" lIns="91425" spcFirstLastPara="1" rIns="91425" wrap="square" tIns="91425"/>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88" name="Google Shape;88;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_alt2">
  <p:cSld name="TITLE_AND_BODY_2_1">
    <p:spTree>
      <p:nvGrpSpPr>
        <p:cNvPr id="89" name="Shape 89"/>
        <p:cNvGrpSpPr/>
        <p:nvPr/>
      </p:nvGrpSpPr>
      <p:grpSpPr>
        <a:xfrm>
          <a:off x="0" y="0"/>
          <a:ext cx="0" cy="0"/>
          <a:chOff x="0" y="0"/>
          <a:chExt cx="0" cy="0"/>
        </a:xfrm>
      </p:grpSpPr>
      <p:sp>
        <p:nvSpPr>
          <p:cNvPr id="90" name="Google Shape;90;p7"/>
          <p:cNvSpPr txBox="1"/>
          <p:nvPr>
            <p:ph type="title"/>
          </p:nvPr>
        </p:nvSpPr>
        <p:spPr>
          <a:xfrm>
            <a:off x="702850" y="1708619"/>
            <a:ext cx="3333300" cy="1470900"/>
          </a:xfrm>
          <a:prstGeom prst="rect">
            <a:avLst/>
          </a:prstGeom>
        </p:spPr>
        <p:txBody>
          <a:bodyPr anchorCtr="0" anchor="t" bIns="91425" lIns="91425" spcFirstLastPara="1" rIns="91425" wrap="square" tIns="91425"/>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91" name="Google Shape;91;p7"/>
          <p:cNvSpPr/>
          <p:nvPr/>
        </p:nvSpPr>
        <p:spPr>
          <a:xfrm>
            <a:off x="0" y="3486600"/>
            <a:ext cx="9144000" cy="165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7">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7">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7">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7">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 name="Google Shape;96;p7"/>
          <p:cNvGrpSpPr/>
          <p:nvPr/>
        </p:nvGrpSpPr>
        <p:grpSpPr>
          <a:xfrm>
            <a:off x="0" y="381001"/>
            <a:ext cx="1037850" cy="1016287"/>
            <a:chOff x="0" y="381001"/>
            <a:chExt cx="1037850" cy="1016287"/>
          </a:xfrm>
        </p:grpSpPr>
        <p:sp>
          <p:nvSpPr>
            <p:cNvPr id="97" name="Google Shape;97;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 name="Google Shape;99;p7"/>
          <p:cNvSpPr txBox="1"/>
          <p:nvPr>
            <p:ph idx="2" type="title"/>
          </p:nvPr>
        </p:nvSpPr>
        <p:spPr>
          <a:xfrm>
            <a:off x="1297500" y="459490"/>
            <a:ext cx="3005700" cy="510900"/>
          </a:xfrm>
          <a:prstGeom prst="rect">
            <a:avLst/>
          </a:prstGeom>
        </p:spPr>
        <p:txBody>
          <a:bodyPr anchorCtr="0" anchor="t" bIns="91425" lIns="91425" spcFirstLastPara="1" rIns="91425" wrap="square" tIns="91425"/>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100" name="Google Shape;100;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01" name="Google Shape;101;p7"/>
          <p:cNvSpPr txBox="1"/>
          <p:nvPr>
            <p:ph idx="1" type="body"/>
          </p:nvPr>
        </p:nvSpPr>
        <p:spPr>
          <a:xfrm>
            <a:off x="702850" y="3625275"/>
            <a:ext cx="3333300" cy="765300"/>
          </a:xfrm>
          <a:prstGeom prst="rect">
            <a:avLst/>
          </a:prstGeom>
        </p:spPr>
        <p:txBody>
          <a:bodyPr anchorCtr="0" anchor="t" bIns="91425" lIns="91425" spcFirstLastPara="1" rIns="91425" wrap="square" tIns="91425"/>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102" name="Shape 102"/>
        <p:cNvGrpSpPr/>
        <p:nvPr/>
      </p:nvGrpSpPr>
      <p:grpSpPr>
        <a:xfrm>
          <a:off x="0" y="0"/>
          <a:ext cx="0" cy="0"/>
          <a:chOff x="0" y="0"/>
          <a:chExt cx="0" cy="0"/>
        </a:xfrm>
      </p:grpSpPr>
      <p:sp>
        <p:nvSpPr>
          <p:cNvPr id="103" name="Google Shape;103;p8">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8">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8">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8">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7" name="Google Shape;107;p8"/>
          <p:cNvGrpSpPr/>
          <p:nvPr/>
        </p:nvGrpSpPr>
        <p:grpSpPr>
          <a:xfrm>
            <a:off x="0" y="381001"/>
            <a:ext cx="1037850" cy="1016287"/>
            <a:chOff x="0" y="381001"/>
            <a:chExt cx="1037850" cy="1016287"/>
          </a:xfrm>
        </p:grpSpPr>
        <p:sp>
          <p:nvSpPr>
            <p:cNvPr id="108" name="Google Shape;108;p8"/>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8"/>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 name="Google Shape;110;p8"/>
          <p:cNvSpPr txBox="1"/>
          <p:nvPr>
            <p:ph type="title"/>
          </p:nvPr>
        </p:nvSpPr>
        <p:spPr>
          <a:xfrm>
            <a:off x="1297500" y="393750"/>
            <a:ext cx="7038900" cy="914100"/>
          </a:xfrm>
          <a:prstGeom prst="rect">
            <a:avLst/>
          </a:prstGeom>
        </p:spPr>
        <p:txBody>
          <a:bodyPr anchorCtr="0" anchor="t"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11" name="Google Shape;111;p8"/>
          <p:cNvSpPr txBox="1"/>
          <p:nvPr>
            <p:ph idx="1" type="body"/>
          </p:nvPr>
        </p:nvSpPr>
        <p:spPr>
          <a:xfrm>
            <a:off x="1297500" y="1567550"/>
            <a:ext cx="3403200" cy="29112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2" name="Google Shape;112;p8"/>
          <p:cNvSpPr txBox="1"/>
          <p:nvPr>
            <p:ph idx="2" type="body"/>
          </p:nvPr>
        </p:nvSpPr>
        <p:spPr>
          <a:xfrm>
            <a:off x="4933221" y="1567550"/>
            <a:ext cx="3403200" cy="29112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3" name="Google Shape;113;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114" name="Shape 114"/>
        <p:cNvGrpSpPr/>
        <p:nvPr/>
      </p:nvGrpSpPr>
      <p:grpSpPr>
        <a:xfrm>
          <a:off x="0" y="0"/>
          <a:ext cx="0" cy="0"/>
          <a:chOff x="0" y="0"/>
          <a:chExt cx="0" cy="0"/>
        </a:xfrm>
      </p:grpSpPr>
      <p:sp>
        <p:nvSpPr>
          <p:cNvPr id="115" name="Google Shape;115;p9">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9">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9">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9">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 name="Google Shape;119;p9"/>
          <p:cNvGrpSpPr/>
          <p:nvPr/>
        </p:nvGrpSpPr>
        <p:grpSpPr>
          <a:xfrm>
            <a:off x="0" y="381001"/>
            <a:ext cx="1037850" cy="1016287"/>
            <a:chOff x="0" y="381001"/>
            <a:chExt cx="1037850" cy="1016287"/>
          </a:xfrm>
        </p:grpSpPr>
        <p:sp>
          <p:nvSpPr>
            <p:cNvPr id="120" name="Google Shape;120;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 name="Google Shape;122;p9"/>
          <p:cNvSpPr txBox="1"/>
          <p:nvPr>
            <p:ph type="title"/>
          </p:nvPr>
        </p:nvSpPr>
        <p:spPr>
          <a:xfrm>
            <a:off x="1297500" y="393750"/>
            <a:ext cx="7038900" cy="914100"/>
          </a:xfrm>
          <a:prstGeom prst="rect">
            <a:avLst/>
          </a:prstGeom>
        </p:spPr>
        <p:txBody>
          <a:bodyPr anchorCtr="0" anchor="t"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23" name="Google Shape;123;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124" name="Shape 124"/>
        <p:cNvGrpSpPr/>
        <p:nvPr/>
      </p:nvGrpSpPr>
      <p:grpSpPr>
        <a:xfrm>
          <a:off x="0" y="0"/>
          <a:ext cx="0" cy="0"/>
          <a:chOff x="0" y="0"/>
          <a:chExt cx="0" cy="0"/>
        </a:xfrm>
      </p:grpSpPr>
      <p:sp>
        <p:nvSpPr>
          <p:cNvPr id="125" name="Google Shape;125;p10">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0">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0">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0">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9" name="Google Shape;129;p10"/>
          <p:cNvGrpSpPr/>
          <p:nvPr/>
        </p:nvGrpSpPr>
        <p:grpSpPr>
          <a:xfrm>
            <a:off x="0" y="381001"/>
            <a:ext cx="1037850" cy="1016287"/>
            <a:chOff x="0" y="381001"/>
            <a:chExt cx="1037850" cy="1016287"/>
          </a:xfrm>
        </p:grpSpPr>
        <p:sp>
          <p:nvSpPr>
            <p:cNvPr id="130" name="Google Shape;130;p10"/>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0"/>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 name="Google Shape;132;p10"/>
          <p:cNvSpPr txBox="1"/>
          <p:nvPr>
            <p:ph type="title"/>
          </p:nvPr>
        </p:nvSpPr>
        <p:spPr>
          <a:xfrm>
            <a:off x="1297500" y="393750"/>
            <a:ext cx="3798900" cy="1493100"/>
          </a:xfrm>
          <a:prstGeom prst="rect">
            <a:avLst/>
          </a:prstGeom>
        </p:spPr>
        <p:txBody>
          <a:bodyPr anchorCtr="0" anchor="t"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33" name="Google Shape;133;p10"/>
          <p:cNvSpPr txBox="1"/>
          <p:nvPr>
            <p:ph idx="1" type="body"/>
          </p:nvPr>
        </p:nvSpPr>
        <p:spPr>
          <a:xfrm>
            <a:off x="1297500" y="1972550"/>
            <a:ext cx="3798900" cy="24159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34" name="Google Shape;13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mc:AlternateContent>
    <mc:Choice Requires="p14">
      <p:transition spd="slow" p14:dur="10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xml"/><Relationship Id="rId3" Type="http://schemas.openxmlformats.org/officeDocument/2006/relationships/image" Target="../media/image13.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9.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2.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4.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7.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3.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3.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1.xml"/><Relationship Id="rId3" Type="http://schemas.openxmlformats.org/officeDocument/2006/relationships/image" Target="../media/image11.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2.xml"/><Relationship Id="rId3" Type="http://schemas.openxmlformats.org/officeDocument/2006/relationships/image" Target="../media/image11.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image" Target="../media/image28.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image" Target="../media/image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 Id="rId3" Type="http://schemas.openxmlformats.org/officeDocument/2006/relationships/image" Target="../media/image14.jpg"/><Relationship Id="rId4" Type="http://schemas.openxmlformats.org/officeDocument/2006/relationships/image" Target="../media/image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 Id="rId3" Type="http://schemas.openxmlformats.org/officeDocument/2006/relationships/image" Target="../media/image14.jpg"/><Relationship Id="rId4" Type="http://schemas.openxmlformats.org/officeDocument/2006/relationships/image" Target="../media/image1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 Id="rId3" Type="http://schemas.openxmlformats.org/officeDocument/2006/relationships/image" Target="../media/image17.jpg"/><Relationship Id="rId4" Type="http://schemas.openxmlformats.org/officeDocument/2006/relationships/image" Target="../media/image1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 Id="rId3" Type="http://schemas.openxmlformats.org/officeDocument/2006/relationships/image" Target="../media/image18.jpg"/><Relationship Id="rId4" Type="http://schemas.openxmlformats.org/officeDocument/2006/relationships/image" Target="../media/image1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 Id="rId3" Type="http://schemas.openxmlformats.org/officeDocument/2006/relationships/image" Target="../media/image24.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 Id="rId3" Type="http://schemas.openxmlformats.org/officeDocument/2006/relationships/image" Target="../media/image21.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 Id="rId3" Type="http://schemas.openxmlformats.org/officeDocument/2006/relationships/image" Target="../media/image27.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 Id="rId3" Type="http://schemas.openxmlformats.org/officeDocument/2006/relationships/image" Target="../media/image19.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 Id="rId3" Type="http://schemas.openxmlformats.org/officeDocument/2006/relationships/image" Target="../media/image26.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4.xml"/><Relationship Id="rId3" Type="http://schemas.openxmlformats.org/officeDocument/2006/relationships/image" Target="../media/image23.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5.xml"/><Relationship Id="rId3" Type="http://schemas.openxmlformats.org/officeDocument/2006/relationships/image" Target="../media/image25.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6.xml"/><Relationship Id="rId3" Type="http://schemas.openxmlformats.org/officeDocument/2006/relationships/image" Target="../media/image2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7.xml"/><Relationship Id="rId3" Type="http://schemas.openxmlformats.org/officeDocument/2006/relationships/image" Target="../media/image20.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2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7" name="Shape 227"/>
        <p:cNvGrpSpPr/>
        <p:nvPr/>
      </p:nvGrpSpPr>
      <p:grpSpPr>
        <a:xfrm>
          <a:off x="0" y="0"/>
          <a:ext cx="0" cy="0"/>
          <a:chOff x="0" y="0"/>
          <a:chExt cx="0" cy="0"/>
        </a:xfrm>
      </p:grpSpPr>
      <p:sp>
        <p:nvSpPr>
          <p:cNvPr id="228" name="Google Shape;228;p17"/>
          <p:cNvSpPr txBox="1"/>
          <p:nvPr>
            <p:ph type="ctrTitle"/>
          </p:nvPr>
        </p:nvSpPr>
        <p:spPr>
          <a:xfrm>
            <a:off x="3327725" y="1782300"/>
            <a:ext cx="5415000" cy="15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./Burn2Earn_Unifi.py</a:t>
            </a:r>
            <a:endParaRPr/>
          </a:p>
        </p:txBody>
      </p:sp>
      <p:sp>
        <p:nvSpPr>
          <p:cNvPr id="229" name="Google Shape;229;p17"/>
          <p:cNvSpPr txBox="1"/>
          <p:nvPr>
            <p:ph idx="1" type="subTitle"/>
          </p:nvPr>
        </p:nvSpPr>
        <p:spPr>
          <a:xfrm>
            <a:off x="5123150" y="3915125"/>
            <a:ext cx="3470700" cy="10503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a:solidFill>
                  <a:srgbClr val="FF0000"/>
                </a:solidFill>
              </a:rPr>
              <a:t>Red Team</a:t>
            </a:r>
            <a:br>
              <a:rPr lang="en-GB"/>
            </a:br>
            <a:r>
              <a:rPr lang="en-GB"/>
              <a:t>Brad Welch 8/2018</a:t>
            </a:r>
            <a:br>
              <a:rPr lang="en-GB"/>
            </a:br>
            <a:r>
              <a:rPr lang="en-GB"/>
              <a:t>Vap0r at quelabs.com</a:t>
            </a:r>
            <a:br>
              <a:rPr lang="en-GB"/>
            </a:br>
            <a:r>
              <a:rPr lang="en-GB"/>
              <a:t>@Vap0rz</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3" name="Shape 283"/>
        <p:cNvGrpSpPr/>
        <p:nvPr/>
      </p:nvGrpSpPr>
      <p:grpSpPr>
        <a:xfrm>
          <a:off x="0" y="0"/>
          <a:ext cx="0" cy="0"/>
          <a:chOff x="0" y="0"/>
          <a:chExt cx="0" cy="0"/>
        </a:xfrm>
      </p:grpSpPr>
      <p:sp>
        <p:nvSpPr>
          <p:cNvPr id="284" name="Google Shape;284;p26"/>
          <p:cNvSpPr txBox="1"/>
          <p:nvPr>
            <p:ph type="title"/>
          </p:nvPr>
        </p:nvSpPr>
        <p:spPr>
          <a:xfrm>
            <a:off x="3453125" y="687700"/>
            <a:ext cx="3406800" cy="753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Attack Vectors</a:t>
            </a:r>
            <a:endParaRPr/>
          </a:p>
        </p:txBody>
      </p:sp>
      <p:sp>
        <p:nvSpPr>
          <p:cNvPr id="285" name="Google Shape;285;p26"/>
          <p:cNvSpPr txBox="1"/>
          <p:nvPr>
            <p:ph idx="1" type="body"/>
          </p:nvPr>
        </p:nvSpPr>
        <p:spPr>
          <a:xfrm>
            <a:off x="2659775" y="1836175"/>
            <a:ext cx="6062700" cy="2087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FFFFFF"/>
              </a:buClr>
              <a:buSzPts val="1800"/>
              <a:buChar char="●"/>
            </a:pPr>
            <a:r>
              <a:rPr lang="en-GB" sz="1800">
                <a:solidFill>
                  <a:srgbClr val="FFFFFF"/>
                </a:solidFill>
              </a:rPr>
              <a:t>Brute force Unifi controller web login</a:t>
            </a:r>
            <a:endParaRPr sz="1800">
              <a:solidFill>
                <a:srgbClr val="FFFFFF"/>
              </a:solidFill>
            </a:endParaRPr>
          </a:p>
          <a:p>
            <a:pPr indent="-342900" lvl="0" marL="457200" rtl="0" algn="l">
              <a:spcBef>
                <a:spcPts val="0"/>
              </a:spcBef>
              <a:spcAft>
                <a:spcPts val="0"/>
              </a:spcAft>
              <a:buClr>
                <a:srgbClr val="FFFFFF"/>
              </a:buClr>
              <a:buSzPts val="1800"/>
              <a:buChar char="●"/>
            </a:pPr>
            <a:r>
              <a:rPr lang="en-GB" sz="1800">
                <a:solidFill>
                  <a:srgbClr val="FFFFFF"/>
                </a:solidFill>
              </a:rPr>
              <a:t>Brute force SSH directly on AP device</a:t>
            </a:r>
            <a:endParaRPr sz="1800">
              <a:solidFill>
                <a:srgbClr val="FFFFFF"/>
              </a:solidFill>
            </a:endParaRPr>
          </a:p>
          <a:p>
            <a:pPr indent="-342900" lvl="0" marL="457200" rtl="0" algn="l">
              <a:spcBef>
                <a:spcPts val="0"/>
              </a:spcBef>
              <a:spcAft>
                <a:spcPts val="0"/>
              </a:spcAft>
              <a:buClr>
                <a:srgbClr val="FFFFFF"/>
              </a:buClr>
              <a:buSzPts val="1800"/>
              <a:buChar char="●"/>
            </a:pPr>
            <a:r>
              <a:rPr lang="en-GB" sz="1800">
                <a:solidFill>
                  <a:srgbClr val="FFFFFF"/>
                </a:solidFill>
              </a:rPr>
              <a:t>Review traffic between controller and AP</a:t>
            </a:r>
            <a:endParaRPr sz="1800">
              <a:solidFill>
                <a:srgbClr val="FFFFFF"/>
              </a:solidFill>
            </a:endParaRPr>
          </a:p>
          <a:p>
            <a:pPr indent="-342900" lvl="0" marL="457200" rtl="0" algn="l">
              <a:spcBef>
                <a:spcPts val="0"/>
              </a:spcBef>
              <a:spcAft>
                <a:spcPts val="0"/>
              </a:spcAft>
              <a:buClr>
                <a:srgbClr val="FFFFFF"/>
              </a:buClr>
              <a:buSzPts val="1800"/>
              <a:buChar char="●"/>
            </a:pPr>
            <a:r>
              <a:rPr lang="en-GB" sz="1800">
                <a:solidFill>
                  <a:srgbClr val="FFFFFF"/>
                </a:solidFill>
              </a:rPr>
              <a:t>Other ways?</a:t>
            </a:r>
            <a:endParaRPr sz="1800">
              <a:solidFill>
                <a:srgbClr val="FFFFFF"/>
              </a:solidFill>
            </a:endParaRPr>
          </a:p>
          <a:p>
            <a:pPr indent="-342900" lvl="0" marL="457200" rtl="0" algn="l">
              <a:spcBef>
                <a:spcPts val="0"/>
              </a:spcBef>
              <a:spcAft>
                <a:spcPts val="0"/>
              </a:spcAft>
              <a:buClr>
                <a:srgbClr val="FFFFFF"/>
              </a:buClr>
              <a:buSzPts val="1800"/>
              <a:buChar char="●"/>
            </a:pPr>
            <a:r>
              <a:rPr lang="en-GB" sz="1800">
                <a:solidFill>
                  <a:srgbClr val="FFFFFF"/>
                </a:solidFill>
              </a:rPr>
              <a:t>Attack host running the  jar?</a:t>
            </a:r>
            <a:endParaRPr sz="1800">
              <a:solidFill>
                <a:srgbClr val="FFFFFF"/>
              </a:solidFill>
            </a:endParaRPr>
          </a:p>
          <a:p>
            <a:pPr indent="-342900" lvl="0" marL="457200" rtl="0" algn="l">
              <a:spcBef>
                <a:spcPts val="0"/>
              </a:spcBef>
              <a:spcAft>
                <a:spcPts val="0"/>
              </a:spcAft>
              <a:buClr>
                <a:srgbClr val="FFFFFF"/>
              </a:buClr>
              <a:buSzPts val="1800"/>
              <a:buChar char="●"/>
            </a:pPr>
            <a:r>
              <a:rPr lang="en-GB" sz="1800">
                <a:solidFill>
                  <a:srgbClr val="FFFFFF"/>
                </a:solidFill>
              </a:rPr>
              <a:t>Perhaps attacking the jar itself?</a:t>
            </a:r>
            <a:endParaRPr sz="1800">
              <a:solidFill>
                <a:srgbClr val="FFFFFF"/>
              </a:solidFill>
            </a:endParaRPr>
          </a:p>
          <a:p>
            <a:pPr indent="0" lvl="0" marL="0" rtl="0" algn="l">
              <a:spcBef>
                <a:spcPts val="1600"/>
              </a:spcBef>
              <a:spcAft>
                <a:spcPts val="1600"/>
              </a:spcAft>
              <a:buNone/>
            </a:pPr>
            <a:r>
              <a:t/>
            </a:r>
            <a:endParaRPr sz="1400">
              <a:solidFill>
                <a:srgbClr val="FFFFFF"/>
              </a:solidFill>
            </a:endParaRPr>
          </a:p>
        </p:txBody>
      </p:sp>
      <p:sp>
        <p:nvSpPr>
          <p:cNvPr id="286" name="Google Shape;286;p26"/>
          <p:cNvSpPr/>
          <p:nvPr/>
        </p:nvSpPr>
        <p:spPr>
          <a:xfrm>
            <a:off x="7040600" y="3923575"/>
            <a:ext cx="2106350" cy="1222450"/>
          </a:xfrm>
          <a:custGeom>
            <a:rect b="b" l="l" r="r" t="t"/>
            <a:pathLst>
              <a:path extrusionOk="0" h="48898" w="84254">
                <a:moveTo>
                  <a:pt x="0" y="0"/>
                </a:moveTo>
                <a:lnTo>
                  <a:pt x="50319" y="0"/>
                </a:lnTo>
                <a:lnTo>
                  <a:pt x="84254" y="33935"/>
                </a:lnTo>
                <a:lnTo>
                  <a:pt x="84254" y="48898"/>
                </a:lnTo>
                <a:lnTo>
                  <a:pt x="48798" y="48898"/>
                </a:lnTo>
                <a:close/>
              </a:path>
            </a:pathLst>
          </a:custGeom>
          <a:solidFill>
            <a:schemeClr val="accent3"/>
          </a:solidFill>
          <a:ln>
            <a:noFill/>
          </a:ln>
        </p:spPr>
      </p:sp>
      <p:pic>
        <p:nvPicPr>
          <p:cNvPr id="287" name="Google Shape;287;p26"/>
          <p:cNvPicPr preferRelativeResize="0"/>
          <p:nvPr/>
        </p:nvPicPr>
        <p:blipFill>
          <a:blip r:embed="rId3">
            <a:alphaModFix/>
          </a:blip>
          <a:stretch>
            <a:fillRect/>
          </a:stretch>
        </p:blipFill>
        <p:spPr>
          <a:xfrm>
            <a:off x="166625" y="1744500"/>
            <a:ext cx="2381250" cy="23812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1" name="Shape 291"/>
        <p:cNvGrpSpPr/>
        <p:nvPr/>
      </p:nvGrpSpPr>
      <p:grpSpPr>
        <a:xfrm>
          <a:off x="0" y="0"/>
          <a:ext cx="0" cy="0"/>
          <a:chOff x="0" y="0"/>
          <a:chExt cx="0" cy="0"/>
        </a:xfrm>
      </p:grpSpPr>
      <p:sp>
        <p:nvSpPr>
          <p:cNvPr id="292" name="Google Shape;292;p27"/>
          <p:cNvSpPr txBox="1"/>
          <p:nvPr>
            <p:ph type="title"/>
          </p:nvPr>
        </p:nvSpPr>
        <p:spPr>
          <a:xfrm>
            <a:off x="1783363" y="251825"/>
            <a:ext cx="5621700" cy="69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Official organic phase circle thing</a:t>
            </a:r>
            <a:endParaRPr/>
          </a:p>
        </p:txBody>
      </p:sp>
      <p:sp>
        <p:nvSpPr>
          <p:cNvPr id="293" name="Google Shape;293;p27"/>
          <p:cNvSpPr txBox="1"/>
          <p:nvPr/>
        </p:nvSpPr>
        <p:spPr>
          <a:xfrm>
            <a:off x="812750" y="1907325"/>
            <a:ext cx="1854000" cy="444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600">
                <a:solidFill>
                  <a:srgbClr val="FFFFFF"/>
                </a:solidFill>
                <a:latin typeface="Montserrat"/>
                <a:ea typeface="Montserrat"/>
                <a:cs typeface="Montserrat"/>
                <a:sym typeface="Montserrat"/>
              </a:rPr>
              <a:t>Recon</a:t>
            </a:r>
            <a:endParaRPr/>
          </a:p>
        </p:txBody>
      </p:sp>
      <p:sp>
        <p:nvSpPr>
          <p:cNvPr id="294" name="Google Shape;294;p27"/>
          <p:cNvSpPr txBox="1"/>
          <p:nvPr/>
        </p:nvSpPr>
        <p:spPr>
          <a:xfrm>
            <a:off x="812750" y="2350575"/>
            <a:ext cx="1991400" cy="6918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1600"/>
              </a:spcAft>
              <a:buNone/>
            </a:pPr>
            <a:r>
              <a:rPr lang="en-GB" sz="1000">
                <a:solidFill>
                  <a:srgbClr val="D9D9D9"/>
                </a:solidFill>
                <a:latin typeface="Lato"/>
                <a:ea typeface="Lato"/>
                <a:cs typeface="Lato"/>
                <a:sym typeface="Lato"/>
              </a:rPr>
              <a:t>What can we poke at?</a:t>
            </a:r>
            <a:endParaRPr sz="1000">
              <a:solidFill>
                <a:srgbClr val="D9D9D9"/>
              </a:solidFill>
              <a:latin typeface="Lato"/>
              <a:ea typeface="Lato"/>
              <a:cs typeface="Lato"/>
              <a:sym typeface="Lato"/>
            </a:endParaRPr>
          </a:p>
        </p:txBody>
      </p:sp>
      <p:sp>
        <p:nvSpPr>
          <p:cNvPr id="295" name="Google Shape;295;p27"/>
          <p:cNvSpPr txBox="1"/>
          <p:nvPr/>
        </p:nvSpPr>
        <p:spPr>
          <a:xfrm>
            <a:off x="812750" y="3320125"/>
            <a:ext cx="1854000" cy="444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600">
                <a:solidFill>
                  <a:srgbClr val="FFFFFF"/>
                </a:solidFill>
                <a:latin typeface="Montserrat"/>
                <a:ea typeface="Montserrat"/>
                <a:cs typeface="Montserrat"/>
                <a:sym typeface="Montserrat"/>
              </a:rPr>
              <a:t>Evaluate</a:t>
            </a:r>
            <a:endParaRPr/>
          </a:p>
        </p:txBody>
      </p:sp>
      <p:sp>
        <p:nvSpPr>
          <p:cNvPr id="296" name="Google Shape;296;p27"/>
          <p:cNvSpPr txBox="1"/>
          <p:nvPr/>
        </p:nvSpPr>
        <p:spPr>
          <a:xfrm>
            <a:off x="812750" y="3763375"/>
            <a:ext cx="1991400" cy="6918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1600"/>
              </a:spcAft>
              <a:buNone/>
            </a:pPr>
            <a:r>
              <a:rPr lang="en-GB" sz="1000">
                <a:solidFill>
                  <a:srgbClr val="D9D9D9"/>
                </a:solidFill>
                <a:latin typeface="Lato"/>
                <a:ea typeface="Lato"/>
                <a:cs typeface="Lato"/>
                <a:sym typeface="Lato"/>
              </a:rPr>
              <a:t>Low hanging fruit first</a:t>
            </a:r>
            <a:endParaRPr sz="1000">
              <a:solidFill>
                <a:srgbClr val="D9D9D9"/>
              </a:solidFill>
              <a:latin typeface="Lato"/>
              <a:ea typeface="Lato"/>
              <a:cs typeface="Lato"/>
              <a:sym typeface="Lato"/>
            </a:endParaRPr>
          </a:p>
        </p:txBody>
      </p:sp>
      <p:sp>
        <p:nvSpPr>
          <p:cNvPr id="297" name="Google Shape;297;p27"/>
          <p:cNvSpPr txBox="1"/>
          <p:nvPr/>
        </p:nvSpPr>
        <p:spPr>
          <a:xfrm>
            <a:off x="6548585" y="1907325"/>
            <a:ext cx="1854000" cy="444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600">
                <a:solidFill>
                  <a:srgbClr val="FFFFFF"/>
                </a:solidFill>
                <a:latin typeface="Montserrat"/>
                <a:ea typeface="Montserrat"/>
                <a:cs typeface="Montserrat"/>
                <a:sym typeface="Montserrat"/>
              </a:rPr>
              <a:t>Attack</a:t>
            </a:r>
            <a:endParaRPr/>
          </a:p>
        </p:txBody>
      </p:sp>
      <p:sp>
        <p:nvSpPr>
          <p:cNvPr id="298" name="Google Shape;298;p27"/>
          <p:cNvSpPr txBox="1"/>
          <p:nvPr/>
        </p:nvSpPr>
        <p:spPr>
          <a:xfrm>
            <a:off x="6548585" y="2350575"/>
            <a:ext cx="1991400" cy="6918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1600"/>
              </a:spcAft>
              <a:buNone/>
            </a:pPr>
            <a:r>
              <a:rPr lang="en-GB" sz="1000">
                <a:solidFill>
                  <a:srgbClr val="D9D9D9"/>
                </a:solidFill>
                <a:latin typeface="Lato"/>
                <a:ea typeface="Lato"/>
                <a:cs typeface="Lato"/>
                <a:sym typeface="Lato"/>
              </a:rPr>
              <a:t>Break it</a:t>
            </a:r>
            <a:endParaRPr sz="1000">
              <a:solidFill>
                <a:srgbClr val="D9D9D9"/>
              </a:solidFill>
              <a:latin typeface="Lato"/>
              <a:ea typeface="Lato"/>
              <a:cs typeface="Lato"/>
              <a:sym typeface="Lato"/>
            </a:endParaRPr>
          </a:p>
        </p:txBody>
      </p:sp>
      <p:sp>
        <p:nvSpPr>
          <p:cNvPr id="299" name="Google Shape;299;p27"/>
          <p:cNvSpPr txBox="1"/>
          <p:nvPr/>
        </p:nvSpPr>
        <p:spPr>
          <a:xfrm>
            <a:off x="6548585" y="3320125"/>
            <a:ext cx="1854000" cy="444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600">
                <a:solidFill>
                  <a:srgbClr val="FFFFFF"/>
                </a:solidFill>
                <a:latin typeface="Montserrat"/>
                <a:ea typeface="Montserrat"/>
                <a:cs typeface="Montserrat"/>
                <a:sym typeface="Montserrat"/>
              </a:rPr>
              <a:t>Profit</a:t>
            </a:r>
            <a:endParaRPr/>
          </a:p>
        </p:txBody>
      </p:sp>
      <p:sp>
        <p:nvSpPr>
          <p:cNvPr id="300" name="Google Shape;300;p27"/>
          <p:cNvSpPr txBox="1"/>
          <p:nvPr/>
        </p:nvSpPr>
        <p:spPr>
          <a:xfrm>
            <a:off x="6548585" y="3763375"/>
            <a:ext cx="1991400" cy="6918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1600"/>
              </a:spcAft>
              <a:buNone/>
            </a:pPr>
            <a:r>
              <a:rPr lang="en-GB" sz="1000">
                <a:solidFill>
                  <a:srgbClr val="D9D9D9"/>
                </a:solidFill>
                <a:latin typeface="Lato"/>
                <a:ea typeface="Lato"/>
                <a:cs typeface="Lato"/>
                <a:sym typeface="Lato"/>
              </a:rPr>
              <a:t>#Winning</a:t>
            </a:r>
            <a:endParaRPr sz="1000">
              <a:solidFill>
                <a:srgbClr val="D9D9D9"/>
              </a:solidFill>
              <a:latin typeface="Lato"/>
              <a:ea typeface="Lato"/>
              <a:cs typeface="Lato"/>
              <a:sym typeface="Lato"/>
            </a:endParaRPr>
          </a:p>
        </p:txBody>
      </p:sp>
      <p:cxnSp>
        <p:nvCxnSpPr>
          <p:cNvPr id="301" name="Google Shape;301;p27"/>
          <p:cNvCxnSpPr/>
          <p:nvPr/>
        </p:nvCxnSpPr>
        <p:spPr>
          <a:xfrm flipH="1">
            <a:off x="780745" y="1641850"/>
            <a:ext cx="7596300" cy="10500"/>
          </a:xfrm>
          <a:prstGeom prst="straightConnector1">
            <a:avLst/>
          </a:prstGeom>
          <a:noFill/>
          <a:ln cap="flat" cmpd="sng" w="9525">
            <a:solidFill>
              <a:srgbClr val="B7B7B7"/>
            </a:solidFill>
            <a:prstDash val="solid"/>
            <a:round/>
            <a:headEnd len="med" w="med" type="none"/>
            <a:tailEnd len="med" w="med" type="none"/>
          </a:ln>
        </p:spPr>
      </p:cxnSp>
      <p:cxnSp>
        <p:nvCxnSpPr>
          <p:cNvPr id="302" name="Google Shape;302;p27"/>
          <p:cNvCxnSpPr/>
          <p:nvPr/>
        </p:nvCxnSpPr>
        <p:spPr>
          <a:xfrm flipH="1">
            <a:off x="780842" y="3044098"/>
            <a:ext cx="2275500" cy="10500"/>
          </a:xfrm>
          <a:prstGeom prst="straightConnector1">
            <a:avLst/>
          </a:prstGeom>
          <a:noFill/>
          <a:ln cap="flat" cmpd="sng" w="9525">
            <a:solidFill>
              <a:srgbClr val="FFFFFF"/>
            </a:solidFill>
            <a:prstDash val="dot"/>
            <a:round/>
            <a:headEnd len="med" w="med" type="none"/>
            <a:tailEnd len="med" w="med" type="none"/>
          </a:ln>
        </p:spPr>
      </p:cxnSp>
      <p:cxnSp>
        <p:nvCxnSpPr>
          <p:cNvPr id="303" name="Google Shape;303;p27"/>
          <p:cNvCxnSpPr/>
          <p:nvPr/>
        </p:nvCxnSpPr>
        <p:spPr>
          <a:xfrm flipH="1">
            <a:off x="6101542" y="3044098"/>
            <a:ext cx="2275500" cy="10500"/>
          </a:xfrm>
          <a:prstGeom prst="straightConnector1">
            <a:avLst/>
          </a:prstGeom>
          <a:noFill/>
          <a:ln cap="flat" cmpd="sng" w="9525">
            <a:solidFill>
              <a:srgbClr val="FFFFFF"/>
            </a:solidFill>
            <a:prstDash val="dot"/>
            <a:round/>
            <a:headEnd len="med" w="med" type="none"/>
            <a:tailEnd len="med" w="med" type="none"/>
          </a:ln>
        </p:spPr>
      </p:cxnSp>
      <p:cxnSp>
        <p:nvCxnSpPr>
          <p:cNvPr id="304" name="Google Shape;304;p27"/>
          <p:cNvCxnSpPr/>
          <p:nvPr/>
        </p:nvCxnSpPr>
        <p:spPr>
          <a:xfrm flipH="1">
            <a:off x="780745" y="4455175"/>
            <a:ext cx="7596300" cy="10500"/>
          </a:xfrm>
          <a:prstGeom prst="straightConnector1">
            <a:avLst/>
          </a:prstGeom>
          <a:noFill/>
          <a:ln cap="flat" cmpd="sng" w="9525">
            <a:solidFill>
              <a:srgbClr val="B7B7B7"/>
            </a:solidFill>
            <a:prstDash val="solid"/>
            <a:round/>
            <a:headEnd len="med" w="med" type="none"/>
            <a:tailEnd len="med" w="med" type="none"/>
          </a:ln>
        </p:spPr>
      </p:cxnSp>
      <p:sp>
        <p:nvSpPr>
          <p:cNvPr id="305" name="Google Shape;305;p27"/>
          <p:cNvSpPr/>
          <p:nvPr/>
        </p:nvSpPr>
        <p:spPr>
          <a:xfrm>
            <a:off x="3171573" y="1660783"/>
            <a:ext cx="2787300" cy="2787300"/>
          </a:xfrm>
          <a:prstGeom prst="pie">
            <a:avLst>
              <a:gd fmla="val 10795717" name="adj1"/>
              <a:gd fmla="val 16201261" name="adj2"/>
            </a:avLst>
          </a:prstGeom>
          <a:solidFill>
            <a:srgbClr val="9BC5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27"/>
          <p:cNvSpPr/>
          <p:nvPr/>
        </p:nvSpPr>
        <p:spPr>
          <a:xfrm rot="5400000">
            <a:off x="3171560" y="1660783"/>
            <a:ext cx="2787300" cy="2787300"/>
          </a:xfrm>
          <a:prstGeom prst="pie">
            <a:avLst>
              <a:gd fmla="val 10795717" name="adj1"/>
              <a:gd fmla="val 16201261" name="adj2"/>
            </a:avLst>
          </a:prstGeom>
          <a:solidFill>
            <a:srgbClr val="0D4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27"/>
          <p:cNvSpPr/>
          <p:nvPr/>
        </p:nvSpPr>
        <p:spPr>
          <a:xfrm rot="10800000">
            <a:off x="3171560" y="1660768"/>
            <a:ext cx="2787300" cy="2787300"/>
          </a:xfrm>
          <a:prstGeom prst="pie">
            <a:avLst>
              <a:gd fmla="val 10795717" name="adj1"/>
              <a:gd fmla="val 16201261" name="adj2"/>
            </a:avLst>
          </a:prstGeom>
          <a:solidFill>
            <a:srgbClr val="1976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27"/>
          <p:cNvSpPr/>
          <p:nvPr/>
        </p:nvSpPr>
        <p:spPr>
          <a:xfrm rot="-5400000">
            <a:off x="3171573" y="1660768"/>
            <a:ext cx="2787300" cy="2787300"/>
          </a:xfrm>
          <a:prstGeom prst="pie">
            <a:avLst>
              <a:gd fmla="val 10795717" name="adj1"/>
              <a:gd fmla="val 16201261" name="adj2"/>
            </a:avLst>
          </a:prstGeom>
          <a:solidFill>
            <a:srgbClr val="2196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9" name="Google Shape;309;p27"/>
          <p:cNvGrpSpPr/>
          <p:nvPr/>
        </p:nvGrpSpPr>
        <p:grpSpPr>
          <a:xfrm>
            <a:off x="3078687" y="2700858"/>
            <a:ext cx="737729" cy="737729"/>
            <a:chOff x="2920647" y="2157958"/>
            <a:chExt cx="827700" cy="827700"/>
          </a:xfrm>
        </p:grpSpPr>
        <p:sp>
          <p:nvSpPr>
            <p:cNvPr id="310" name="Google Shape;310;p27"/>
            <p:cNvSpPr/>
            <p:nvPr/>
          </p:nvSpPr>
          <p:spPr>
            <a:xfrm rot="2368348">
              <a:off x="3040494" y="2277805"/>
              <a:ext cx="588007" cy="588007"/>
            </a:xfrm>
            <a:prstGeom prst="pie">
              <a:avLst>
                <a:gd fmla="val 18953478" name="adj1"/>
                <a:gd fmla="val 8381030" name="adj2"/>
              </a:avLst>
            </a:prstGeom>
            <a:solidFill>
              <a:srgbClr val="9BC5E9"/>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27"/>
            <p:cNvSpPr/>
            <p:nvPr/>
          </p:nvSpPr>
          <p:spPr>
            <a:xfrm rot="248723">
              <a:off x="3023158" y="2234335"/>
              <a:ext cx="655715" cy="655993"/>
            </a:xfrm>
            <a:prstGeom prst="chord">
              <a:avLst>
                <a:gd fmla="val 2500565" name="adj1"/>
                <a:gd fmla="val 1811979" name="adj2"/>
              </a:avLst>
            </a:prstGeom>
            <a:solidFill>
              <a:srgbClr val="9BC5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2" name="Google Shape;312;p27"/>
          <p:cNvSpPr txBox="1"/>
          <p:nvPr/>
        </p:nvSpPr>
        <p:spPr>
          <a:xfrm>
            <a:off x="3199194" y="2882857"/>
            <a:ext cx="507900" cy="26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600">
                <a:solidFill>
                  <a:srgbClr val="FFFFFF"/>
                </a:solidFill>
                <a:latin typeface="Roboto"/>
                <a:ea typeface="Roboto"/>
                <a:cs typeface="Roboto"/>
                <a:sym typeface="Roboto"/>
              </a:rPr>
              <a:t>01</a:t>
            </a:r>
            <a:endParaRPr b="1" sz="1600">
              <a:solidFill>
                <a:srgbClr val="FFFFFF"/>
              </a:solidFill>
              <a:latin typeface="Roboto"/>
              <a:ea typeface="Roboto"/>
              <a:cs typeface="Roboto"/>
              <a:sym typeface="Roboto"/>
            </a:endParaRPr>
          </a:p>
        </p:txBody>
      </p:sp>
      <p:grpSp>
        <p:nvGrpSpPr>
          <p:cNvPr id="313" name="Google Shape;313;p27"/>
          <p:cNvGrpSpPr/>
          <p:nvPr/>
        </p:nvGrpSpPr>
        <p:grpSpPr>
          <a:xfrm rot="-5400000">
            <a:off x="4225338" y="3802929"/>
            <a:ext cx="737729" cy="737729"/>
            <a:chOff x="2920647" y="2157958"/>
            <a:chExt cx="827700" cy="827700"/>
          </a:xfrm>
        </p:grpSpPr>
        <p:sp>
          <p:nvSpPr>
            <p:cNvPr id="314" name="Google Shape;314;p27"/>
            <p:cNvSpPr/>
            <p:nvPr/>
          </p:nvSpPr>
          <p:spPr>
            <a:xfrm rot="2368348">
              <a:off x="3040494" y="2277805"/>
              <a:ext cx="588007" cy="588007"/>
            </a:xfrm>
            <a:prstGeom prst="pie">
              <a:avLst>
                <a:gd fmla="val 18953478" name="adj1"/>
                <a:gd fmla="val 8381030" name="adj2"/>
              </a:avLst>
            </a:prstGeom>
            <a:solidFill>
              <a:srgbClr val="2196F3"/>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27"/>
            <p:cNvSpPr/>
            <p:nvPr/>
          </p:nvSpPr>
          <p:spPr>
            <a:xfrm rot="248723">
              <a:off x="3023158" y="2234335"/>
              <a:ext cx="655715" cy="655993"/>
            </a:xfrm>
            <a:prstGeom prst="chord">
              <a:avLst>
                <a:gd fmla="val 2500565" name="adj1"/>
                <a:gd fmla="val 1811979" name="adj2"/>
              </a:avLst>
            </a:prstGeom>
            <a:solidFill>
              <a:srgbClr val="2196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6" name="Google Shape;316;p27"/>
          <p:cNvSpPr txBox="1"/>
          <p:nvPr/>
        </p:nvSpPr>
        <p:spPr>
          <a:xfrm>
            <a:off x="4320431" y="3970948"/>
            <a:ext cx="507900" cy="26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600">
                <a:solidFill>
                  <a:srgbClr val="FFFFFF"/>
                </a:solidFill>
                <a:latin typeface="Roboto"/>
                <a:ea typeface="Roboto"/>
                <a:cs typeface="Roboto"/>
                <a:sym typeface="Roboto"/>
              </a:rPr>
              <a:t>02</a:t>
            </a:r>
            <a:endParaRPr b="1" sz="1600">
              <a:solidFill>
                <a:srgbClr val="FFFFFF"/>
              </a:solidFill>
              <a:latin typeface="Roboto"/>
              <a:ea typeface="Roboto"/>
              <a:cs typeface="Roboto"/>
              <a:sym typeface="Roboto"/>
            </a:endParaRPr>
          </a:p>
        </p:txBody>
      </p:sp>
      <p:grpSp>
        <p:nvGrpSpPr>
          <p:cNvPr id="317" name="Google Shape;317;p27"/>
          <p:cNvGrpSpPr/>
          <p:nvPr/>
        </p:nvGrpSpPr>
        <p:grpSpPr>
          <a:xfrm>
            <a:off x="5313093" y="2700655"/>
            <a:ext cx="737804" cy="737804"/>
            <a:chOff x="5428888" y="2158023"/>
            <a:chExt cx="828900" cy="828900"/>
          </a:xfrm>
        </p:grpSpPr>
        <p:sp>
          <p:nvSpPr>
            <p:cNvPr id="318" name="Google Shape;318;p27"/>
            <p:cNvSpPr/>
            <p:nvPr/>
          </p:nvSpPr>
          <p:spPr>
            <a:xfrm rot="-8431175">
              <a:off x="5548912" y="2278047"/>
              <a:ext cx="588851" cy="588851"/>
            </a:xfrm>
            <a:prstGeom prst="pie">
              <a:avLst>
                <a:gd fmla="val 19686997" name="adj1"/>
                <a:gd fmla="val 7771013" name="adj2"/>
              </a:avLst>
            </a:prstGeom>
            <a:solidFill>
              <a:srgbClr val="1976D2"/>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27"/>
            <p:cNvSpPr/>
            <p:nvPr/>
          </p:nvSpPr>
          <p:spPr>
            <a:xfrm rot="-10551618">
              <a:off x="5498383" y="2253584"/>
              <a:ext cx="656613" cy="656891"/>
            </a:xfrm>
            <a:prstGeom prst="chord">
              <a:avLst>
                <a:gd fmla="val 2500565" name="adj1"/>
                <a:gd fmla="val 1811979" name="adj2"/>
              </a:avLst>
            </a:prstGeom>
            <a:solidFill>
              <a:srgbClr val="1976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0" name="Google Shape;320;p27"/>
          <p:cNvSpPr txBox="1"/>
          <p:nvPr/>
        </p:nvSpPr>
        <p:spPr>
          <a:xfrm>
            <a:off x="5404083" y="2882857"/>
            <a:ext cx="507900" cy="26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600">
                <a:solidFill>
                  <a:srgbClr val="FFFFFF"/>
                </a:solidFill>
                <a:latin typeface="Roboto"/>
                <a:ea typeface="Roboto"/>
                <a:cs typeface="Roboto"/>
                <a:sym typeface="Roboto"/>
              </a:rPr>
              <a:t>03</a:t>
            </a:r>
            <a:endParaRPr b="1" sz="1600">
              <a:solidFill>
                <a:srgbClr val="FFFFFF"/>
              </a:solidFill>
              <a:latin typeface="Roboto"/>
              <a:ea typeface="Roboto"/>
              <a:cs typeface="Roboto"/>
              <a:sym typeface="Roboto"/>
            </a:endParaRPr>
          </a:p>
        </p:txBody>
      </p:sp>
      <p:grpSp>
        <p:nvGrpSpPr>
          <p:cNvPr id="321" name="Google Shape;321;p27"/>
          <p:cNvGrpSpPr/>
          <p:nvPr/>
        </p:nvGrpSpPr>
        <p:grpSpPr>
          <a:xfrm rot="5400000">
            <a:off x="4193370" y="1569752"/>
            <a:ext cx="737729" cy="737729"/>
            <a:chOff x="2920647" y="2157958"/>
            <a:chExt cx="827700" cy="827700"/>
          </a:xfrm>
        </p:grpSpPr>
        <p:sp>
          <p:nvSpPr>
            <p:cNvPr id="322" name="Google Shape;322;p27"/>
            <p:cNvSpPr/>
            <p:nvPr/>
          </p:nvSpPr>
          <p:spPr>
            <a:xfrm rot="2368348">
              <a:off x="3040494" y="2277805"/>
              <a:ext cx="588007" cy="588007"/>
            </a:xfrm>
            <a:prstGeom prst="pie">
              <a:avLst>
                <a:gd fmla="val 18953478" name="adj1"/>
                <a:gd fmla="val 8381030" name="adj2"/>
              </a:avLst>
            </a:prstGeom>
            <a:solidFill>
              <a:srgbClr val="0D47A1"/>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27"/>
            <p:cNvSpPr/>
            <p:nvPr/>
          </p:nvSpPr>
          <p:spPr>
            <a:xfrm rot="248723">
              <a:off x="3023158" y="2234335"/>
              <a:ext cx="655715" cy="655993"/>
            </a:xfrm>
            <a:prstGeom prst="chord">
              <a:avLst>
                <a:gd fmla="val 2500565" name="adj1"/>
                <a:gd fmla="val 1811979" name="adj2"/>
              </a:avLst>
            </a:prstGeom>
            <a:solidFill>
              <a:srgbClr val="0D4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4" name="Google Shape;324;p27"/>
          <p:cNvSpPr txBox="1"/>
          <p:nvPr/>
        </p:nvSpPr>
        <p:spPr>
          <a:xfrm>
            <a:off x="4320431" y="1765093"/>
            <a:ext cx="507900" cy="26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600">
                <a:solidFill>
                  <a:srgbClr val="FFFFFF"/>
                </a:solidFill>
                <a:latin typeface="Roboto"/>
                <a:ea typeface="Roboto"/>
                <a:cs typeface="Roboto"/>
                <a:sym typeface="Roboto"/>
              </a:rPr>
              <a:t>04</a:t>
            </a:r>
            <a:endParaRPr b="1" sz="1600">
              <a:solidFill>
                <a:srgbClr val="FFFFFF"/>
              </a:solidFill>
              <a:latin typeface="Roboto"/>
              <a:ea typeface="Roboto"/>
              <a:cs typeface="Roboto"/>
              <a:sym typeface="Roboto"/>
            </a:endParaRPr>
          </a:p>
        </p:txBody>
      </p:sp>
      <p:sp>
        <p:nvSpPr>
          <p:cNvPr id="325" name="Google Shape;325;p27"/>
          <p:cNvSpPr/>
          <p:nvPr/>
        </p:nvSpPr>
        <p:spPr>
          <a:xfrm>
            <a:off x="3753714" y="2242913"/>
            <a:ext cx="1623000" cy="1623000"/>
          </a:xfrm>
          <a:prstGeom prst="ellipse">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9" name="Shape 329"/>
        <p:cNvGrpSpPr/>
        <p:nvPr/>
      </p:nvGrpSpPr>
      <p:grpSpPr>
        <a:xfrm>
          <a:off x="0" y="0"/>
          <a:ext cx="0" cy="0"/>
          <a:chOff x="0" y="0"/>
          <a:chExt cx="0" cy="0"/>
        </a:xfrm>
      </p:grpSpPr>
      <p:sp>
        <p:nvSpPr>
          <p:cNvPr id="330" name="Google Shape;330;p28"/>
          <p:cNvSpPr txBox="1"/>
          <p:nvPr>
            <p:ph type="title"/>
          </p:nvPr>
        </p:nvSpPr>
        <p:spPr>
          <a:xfrm>
            <a:off x="3146463" y="321725"/>
            <a:ext cx="2229900" cy="6420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a:t>Fast Recon</a:t>
            </a:r>
            <a:endParaRPr/>
          </a:p>
        </p:txBody>
      </p:sp>
      <p:sp>
        <p:nvSpPr>
          <p:cNvPr id="331" name="Google Shape;331;p28"/>
          <p:cNvSpPr txBox="1"/>
          <p:nvPr>
            <p:ph idx="1" type="body"/>
          </p:nvPr>
        </p:nvSpPr>
        <p:spPr>
          <a:xfrm>
            <a:off x="1204475" y="1187588"/>
            <a:ext cx="7548300" cy="18426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FFFFFF"/>
              </a:buClr>
              <a:buSzPts val="1800"/>
              <a:buChar char="●"/>
            </a:pPr>
            <a:r>
              <a:rPr lang="en-GB" sz="1800">
                <a:solidFill>
                  <a:srgbClr val="FFFFFF"/>
                </a:solidFill>
              </a:rPr>
              <a:t>Focused on local machine running the jar for controller interface</a:t>
            </a:r>
            <a:endParaRPr sz="1800">
              <a:solidFill>
                <a:srgbClr val="FFFFFF"/>
              </a:solidFill>
            </a:endParaRPr>
          </a:p>
          <a:p>
            <a:pPr indent="-342900" lvl="0" marL="457200" rtl="0" algn="l">
              <a:spcBef>
                <a:spcPts val="0"/>
              </a:spcBef>
              <a:spcAft>
                <a:spcPts val="0"/>
              </a:spcAft>
              <a:buClr>
                <a:srgbClr val="FFFFFF"/>
              </a:buClr>
              <a:buSzPts val="1800"/>
              <a:buChar char="●"/>
            </a:pPr>
            <a:r>
              <a:rPr lang="en-GB" sz="1800">
                <a:solidFill>
                  <a:srgbClr val="FFFFFF"/>
                </a:solidFill>
              </a:rPr>
              <a:t>What services are created when the jar is spun up?</a:t>
            </a:r>
            <a:endParaRPr sz="1800">
              <a:solidFill>
                <a:srgbClr val="FFFFFF"/>
              </a:solidFill>
            </a:endParaRPr>
          </a:p>
          <a:p>
            <a:pPr indent="-342900" lvl="0" marL="457200" rtl="0" algn="l">
              <a:spcBef>
                <a:spcPts val="0"/>
              </a:spcBef>
              <a:spcAft>
                <a:spcPts val="0"/>
              </a:spcAft>
              <a:buClr>
                <a:srgbClr val="FFFFFF"/>
              </a:buClr>
              <a:buSzPts val="1800"/>
              <a:buChar char="●"/>
            </a:pPr>
            <a:r>
              <a:rPr lang="en-GB" sz="1800">
                <a:solidFill>
                  <a:srgbClr val="FFFFFF"/>
                </a:solidFill>
              </a:rPr>
              <a:t>Any temporary files written to disk?</a:t>
            </a:r>
            <a:endParaRPr sz="1800">
              <a:solidFill>
                <a:srgbClr val="FFFFFF"/>
              </a:solidFill>
            </a:endParaRPr>
          </a:p>
          <a:p>
            <a:pPr indent="-342900" lvl="0" marL="457200" rtl="0" algn="l">
              <a:spcBef>
                <a:spcPts val="0"/>
              </a:spcBef>
              <a:spcAft>
                <a:spcPts val="0"/>
              </a:spcAft>
              <a:buClr>
                <a:srgbClr val="FFFFFF"/>
              </a:buClr>
              <a:buSzPts val="1800"/>
              <a:buChar char="●"/>
            </a:pPr>
            <a:r>
              <a:rPr lang="en-GB" sz="1800">
                <a:solidFill>
                  <a:srgbClr val="FFFFFF"/>
                </a:solidFill>
              </a:rPr>
              <a:t>Registry changes?</a:t>
            </a:r>
            <a:endParaRPr sz="1800">
              <a:solidFill>
                <a:srgbClr val="FFFFFF"/>
              </a:solidFill>
            </a:endParaRPr>
          </a:p>
          <a:p>
            <a:pPr indent="-342900" lvl="0" marL="457200" rtl="0" algn="l">
              <a:spcBef>
                <a:spcPts val="0"/>
              </a:spcBef>
              <a:spcAft>
                <a:spcPts val="0"/>
              </a:spcAft>
              <a:buClr>
                <a:srgbClr val="FFFFFF"/>
              </a:buClr>
              <a:buSzPts val="1800"/>
              <a:buChar char="●"/>
            </a:pPr>
            <a:r>
              <a:rPr lang="en-GB" sz="1800">
                <a:solidFill>
                  <a:srgbClr val="FFFFFF"/>
                </a:solidFill>
              </a:rPr>
              <a:t>Are there any call home attempts (Unifi K_loud key)</a:t>
            </a:r>
            <a:endParaRPr sz="1800">
              <a:solidFill>
                <a:srgbClr val="FFFFFF"/>
              </a:solidFill>
            </a:endParaRPr>
          </a:p>
          <a:p>
            <a:pPr indent="-342900" lvl="0" marL="457200" rtl="0" algn="l">
              <a:spcBef>
                <a:spcPts val="0"/>
              </a:spcBef>
              <a:spcAft>
                <a:spcPts val="0"/>
              </a:spcAft>
              <a:buClr>
                <a:srgbClr val="FFFFFF"/>
              </a:buClr>
              <a:buSzPts val="1800"/>
              <a:buChar char="●"/>
            </a:pPr>
            <a:r>
              <a:rPr lang="en-GB" sz="1800">
                <a:solidFill>
                  <a:srgbClr val="FFFFFF"/>
                </a:solidFill>
              </a:rPr>
              <a:t>Additional listening ports?</a:t>
            </a:r>
            <a:endParaRPr sz="1800">
              <a:solidFill>
                <a:srgbClr val="FFFFFF"/>
              </a:solidFill>
            </a:endParaRPr>
          </a:p>
        </p:txBody>
      </p:sp>
      <p:pic>
        <p:nvPicPr>
          <p:cNvPr id="332" name="Google Shape;332;p28"/>
          <p:cNvPicPr preferRelativeResize="0"/>
          <p:nvPr/>
        </p:nvPicPr>
        <p:blipFill>
          <a:blip r:embed="rId3">
            <a:alphaModFix/>
          </a:blip>
          <a:stretch>
            <a:fillRect/>
          </a:stretch>
        </p:blipFill>
        <p:spPr>
          <a:xfrm>
            <a:off x="2975825" y="3474875"/>
            <a:ext cx="2337613" cy="15555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6" name="Shape 336"/>
        <p:cNvGrpSpPr/>
        <p:nvPr/>
      </p:nvGrpSpPr>
      <p:grpSpPr>
        <a:xfrm>
          <a:off x="0" y="0"/>
          <a:ext cx="0" cy="0"/>
          <a:chOff x="0" y="0"/>
          <a:chExt cx="0" cy="0"/>
        </a:xfrm>
      </p:grpSpPr>
      <p:sp>
        <p:nvSpPr>
          <p:cNvPr id="337" name="Google Shape;337;p29"/>
          <p:cNvSpPr txBox="1"/>
          <p:nvPr>
            <p:ph type="title"/>
          </p:nvPr>
        </p:nvSpPr>
        <p:spPr>
          <a:xfrm>
            <a:off x="2377200" y="391975"/>
            <a:ext cx="5609700" cy="598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a:t>New Listening Ports </a:t>
            </a:r>
            <a:endParaRPr/>
          </a:p>
        </p:txBody>
      </p:sp>
      <p:sp>
        <p:nvSpPr>
          <p:cNvPr id="338" name="Google Shape;338;p29"/>
          <p:cNvSpPr txBox="1"/>
          <p:nvPr>
            <p:ph idx="1" type="body"/>
          </p:nvPr>
        </p:nvSpPr>
        <p:spPr>
          <a:xfrm>
            <a:off x="1509275" y="1577725"/>
            <a:ext cx="7255800" cy="2862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FFFFFF"/>
              </a:buClr>
              <a:buSzPts val="1800"/>
              <a:buChar char="●"/>
            </a:pPr>
            <a:r>
              <a:rPr lang="en-GB" sz="1800">
                <a:solidFill>
                  <a:srgbClr val="FFFFFF"/>
                </a:solidFill>
              </a:rPr>
              <a:t>Obvious new web UI port 8443 (HTTPS)</a:t>
            </a:r>
            <a:endParaRPr sz="1800">
              <a:solidFill>
                <a:srgbClr val="FFFFFF"/>
              </a:solidFill>
            </a:endParaRPr>
          </a:p>
          <a:p>
            <a:pPr indent="-342900" lvl="0" marL="457200" rtl="0" algn="l">
              <a:spcBef>
                <a:spcPts val="0"/>
              </a:spcBef>
              <a:spcAft>
                <a:spcPts val="0"/>
              </a:spcAft>
              <a:buClr>
                <a:srgbClr val="FFFFFF"/>
              </a:buClr>
              <a:buSzPts val="1800"/>
              <a:buChar char="●"/>
            </a:pPr>
            <a:r>
              <a:rPr lang="en-GB" sz="1800">
                <a:solidFill>
                  <a:srgbClr val="FFFFFF"/>
                </a:solidFill>
              </a:rPr>
              <a:t>New port used to connect to the actual AP device?</a:t>
            </a:r>
            <a:endParaRPr sz="1800">
              <a:solidFill>
                <a:srgbClr val="FFFFFF"/>
              </a:solidFill>
            </a:endParaRPr>
          </a:p>
          <a:p>
            <a:pPr indent="-342900" lvl="0" marL="457200" rtl="0" algn="l">
              <a:spcBef>
                <a:spcPts val="0"/>
              </a:spcBef>
              <a:spcAft>
                <a:spcPts val="0"/>
              </a:spcAft>
              <a:buClr>
                <a:srgbClr val="FFFFFF"/>
              </a:buClr>
              <a:buSzPts val="1800"/>
              <a:buChar char="●"/>
            </a:pPr>
            <a:r>
              <a:rPr lang="en-GB" sz="1800">
                <a:solidFill>
                  <a:srgbClr val="FFFFFF"/>
                </a:solidFill>
              </a:rPr>
              <a:t>New port listening on 27117 (sounds familiar)</a:t>
            </a:r>
            <a:endParaRPr sz="1800">
              <a:solidFill>
                <a:srgbClr val="FFFFFF"/>
              </a:solidFill>
            </a:endParaRPr>
          </a:p>
          <a:p>
            <a:pPr indent="-342900" lvl="0" marL="457200" rtl="0" algn="l">
              <a:spcBef>
                <a:spcPts val="0"/>
              </a:spcBef>
              <a:spcAft>
                <a:spcPts val="0"/>
              </a:spcAft>
              <a:buClr>
                <a:srgbClr val="FFFFFF"/>
              </a:buClr>
              <a:buSzPts val="1800"/>
              <a:buChar char="●"/>
            </a:pPr>
            <a:r>
              <a:rPr lang="en-GB" sz="1800">
                <a:solidFill>
                  <a:srgbClr val="FFFFFF"/>
                </a:solidFill>
              </a:rPr>
              <a:t>27017 is the default DTIOT (Mongo DB)</a:t>
            </a:r>
            <a:endParaRPr sz="1800">
              <a:solidFill>
                <a:srgbClr val="FFFFFF"/>
              </a:solidFill>
            </a:endParaRPr>
          </a:p>
          <a:p>
            <a:pPr indent="-342900" lvl="0" marL="457200" rtl="0" algn="l">
              <a:spcBef>
                <a:spcPts val="0"/>
              </a:spcBef>
              <a:spcAft>
                <a:spcPts val="0"/>
              </a:spcAft>
              <a:buClr>
                <a:srgbClr val="FFFFFF"/>
              </a:buClr>
              <a:buSzPts val="1800"/>
              <a:buChar char="●"/>
            </a:pPr>
            <a:r>
              <a:rPr lang="en-GB" sz="1800">
                <a:solidFill>
                  <a:srgbClr val="FFFFFF"/>
                </a:solidFill>
              </a:rPr>
              <a:t>Death To Internet Of Things port</a:t>
            </a:r>
            <a:endParaRPr sz="1800">
              <a:solidFill>
                <a:srgbClr val="FFFFFF"/>
              </a:solidFill>
            </a:endParaRPr>
          </a:p>
          <a:p>
            <a:pPr indent="-342900" lvl="0" marL="457200" rtl="0" algn="l">
              <a:spcBef>
                <a:spcPts val="0"/>
              </a:spcBef>
              <a:spcAft>
                <a:spcPts val="0"/>
              </a:spcAft>
              <a:buClr>
                <a:srgbClr val="FFFFFF"/>
              </a:buClr>
              <a:buSzPts val="1800"/>
              <a:buChar char="●"/>
            </a:pPr>
            <a:r>
              <a:rPr lang="en-GB" sz="1800">
                <a:solidFill>
                  <a:srgbClr val="FFFFFF"/>
                </a:solidFill>
              </a:rPr>
              <a:t>Port bound to local host only</a:t>
            </a:r>
            <a:endParaRPr sz="1800">
              <a:solidFill>
                <a:srgbClr val="FFFFFF"/>
              </a:solidFill>
            </a:endParaRPr>
          </a:p>
          <a:p>
            <a:pPr indent="-342900" lvl="0" marL="457200" rtl="0" algn="l">
              <a:spcBef>
                <a:spcPts val="0"/>
              </a:spcBef>
              <a:spcAft>
                <a:spcPts val="0"/>
              </a:spcAft>
              <a:buClr>
                <a:srgbClr val="FFFFFF"/>
              </a:buClr>
              <a:buSzPts val="1800"/>
              <a:buChar char="●"/>
            </a:pPr>
            <a:r>
              <a:rPr lang="en-GB" sz="1800">
                <a:solidFill>
                  <a:srgbClr val="FFFFFF"/>
                </a:solidFill>
              </a:rPr>
              <a:t>While Unifi is not really IOT, this is very typical of small embedded IOT devices</a:t>
            </a:r>
            <a:endParaRPr sz="1800">
              <a:solidFill>
                <a:srgbClr val="FFFFFF"/>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2" name="Shape 342"/>
        <p:cNvGrpSpPr/>
        <p:nvPr/>
      </p:nvGrpSpPr>
      <p:grpSpPr>
        <a:xfrm>
          <a:off x="0" y="0"/>
          <a:ext cx="0" cy="0"/>
          <a:chOff x="0" y="0"/>
          <a:chExt cx="0" cy="0"/>
        </a:xfrm>
      </p:grpSpPr>
      <p:sp>
        <p:nvSpPr>
          <p:cNvPr id="343" name="Google Shape;343;p30"/>
          <p:cNvSpPr txBox="1"/>
          <p:nvPr>
            <p:ph type="title"/>
          </p:nvPr>
        </p:nvSpPr>
        <p:spPr>
          <a:xfrm>
            <a:off x="2189400" y="408175"/>
            <a:ext cx="5609700" cy="598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a:t>Thanks for the Mongo</a:t>
            </a:r>
            <a:endParaRPr/>
          </a:p>
        </p:txBody>
      </p:sp>
      <p:sp>
        <p:nvSpPr>
          <p:cNvPr id="344" name="Google Shape;344;p30"/>
          <p:cNvSpPr txBox="1"/>
          <p:nvPr>
            <p:ph idx="1" type="body"/>
          </p:nvPr>
        </p:nvSpPr>
        <p:spPr>
          <a:xfrm>
            <a:off x="1605975" y="1187350"/>
            <a:ext cx="7126500" cy="238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rgbClr val="FFFFFF"/>
                </a:solidFill>
              </a:rPr>
              <a:t>Fairly familiar with Mongo as several IOT devices leverage it, usually in a very insecure way.</a:t>
            </a:r>
            <a:endParaRPr sz="1800">
              <a:solidFill>
                <a:srgbClr val="FFFFFF"/>
              </a:solidFill>
            </a:endParaRPr>
          </a:p>
          <a:p>
            <a:pPr indent="0" lvl="0" marL="0" rtl="0" algn="l">
              <a:spcBef>
                <a:spcPts val="1600"/>
              </a:spcBef>
              <a:spcAft>
                <a:spcPts val="0"/>
              </a:spcAft>
              <a:buNone/>
            </a:pPr>
            <a:r>
              <a:rPr lang="en-GB" sz="1800">
                <a:solidFill>
                  <a:srgbClr val="FFFFFF"/>
                </a:solidFill>
              </a:rPr>
              <a:t>Several tools allow you to connect to Mongo my preferences:</a:t>
            </a:r>
            <a:endParaRPr sz="1800">
              <a:solidFill>
                <a:srgbClr val="FFFFFF"/>
              </a:solidFill>
            </a:endParaRPr>
          </a:p>
          <a:p>
            <a:pPr indent="-342900" lvl="0" marL="457200" rtl="0" algn="l">
              <a:spcBef>
                <a:spcPts val="1600"/>
              </a:spcBef>
              <a:spcAft>
                <a:spcPts val="0"/>
              </a:spcAft>
              <a:buClr>
                <a:srgbClr val="FFFFFF"/>
              </a:buClr>
              <a:buSzPts val="1800"/>
              <a:buChar char="●"/>
            </a:pPr>
            <a:r>
              <a:rPr lang="en-GB" sz="1800">
                <a:solidFill>
                  <a:srgbClr val="FFFFFF"/>
                </a:solidFill>
              </a:rPr>
              <a:t>RazorSQL</a:t>
            </a:r>
            <a:endParaRPr sz="1800">
              <a:solidFill>
                <a:srgbClr val="FFFFFF"/>
              </a:solidFill>
            </a:endParaRPr>
          </a:p>
          <a:p>
            <a:pPr indent="-342900" lvl="0" marL="457200" rtl="0" algn="l">
              <a:spcBef>
                <a:spcPts val="0"/>
              </a:spcBef>
              <a:spcAft>
                <a:spcPts val="0"/>
              </a:spcAft>
              <a:buClr>
                <a:srgbClr val="FFFFFF"/>
              </a:buClr>
              <a:buSzPts val="1800"/>
              <a:buChar char="●"/>
            </a:pPr>
            <a:r>
              <a:rPr lang="en-GB" sz="1800">
                <a:solidFill>
                  <a:srgbClr val="FFFFFF"/>
                </a:solidFill>
              </a:rPr>
              <a:t>Robot 3T (free version)</a:t>
            </a:r>
            <a:endParaRPr sz="1800">
              <a:solidFill>
                <a:srgbClr val="FFFFFF"/>
              </a:solidFill>
            </a:endParaRPr>
          </a:p>
          <a:p>
            <a:pPr indent="0" lvl="0" marL="0" rtl="0" algn="l">
              <a:spcBef>
                <a:spcPts val="1600"/>
              </a:spcBef>
              <a:spcAft>
                <a:spcPts val="1600"/>
              </a:spcAft>
              <a:buNone/>
            </a:pPr>
            <a:r>
              <a:t/>
            </a:r>
            <a:endParaRPr>
              <a:solidFill>
                <a:srgbClr val="FFFFFF"/>
              </a:solidFill>
            </a:endParaRPr>
          </a:p>
        </p:txBody>
      </p:sp>
      <p:pic>
        <p:nvPicPr>
          <p:cNvPr id="345" name="Google Shape;345;p30"/>
          <p:cNvPicPr preferRelativeResize="0"/>
          <p:nvPr/>
        </p:nvPicPr>
        <p:blipFill>
          <a:blip r:embed="rId3">
            <a:alphaModFix/>
          </a:blip>
          <a:stretch>
            <a:fillRect/>
          </a:stretch>
        </p:blipFill>
        <p:spPr>
          <a:xfrm>
            <a:off x="2189400" y="3517863"/>
            <a:ext cx="3314700" cy="13811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9" name="Shape 349"/>
        <p:cNvGrpSpPr/>
        <p:nvPr/>
      </p:nvGrpSpPr>
      <p:grpSpPr>
        <a:xfrm>
          <a:off x="0" y="0"/>
          <a:ext cx="0" cy="0"/>
          <a:chOff x="0" y="0"/>
          <a:chExt cx="0" cy="0"/>
        </a:xfrm>
      </p:grpSpPr>
      <p:sp>
        <p:nvSpPr>
          <p:cNvPr id="350" name="Google Shape;350;p31"/>
          <p:cNvSpPr txBox="1"/>
          <p:nvPr>
            <p:ph type="title"/>
          </p:nvPr>
        </p:nvSpPr>
        <p:spPr>
          <a:xfrm>
            <a:off x="2594250" y="173925"/>
            <a:ext cx="3955500" cy="86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Ready up, lets go</a:t>
            </a:r>
            <a:endParaRPr/>
          </a:p>
        </p:txBody>
      </p:sp>
      <p:sp>
        <p:nvSpPr>
          <p:cNvPr id="351" name="Google Shape;351;p31"/>
          <p:cNvSpPr txBox="1"/>
          <p:nvPr>
            <p:ph idx="1" type="body"/>
          </p:nvPr>
        </p:nvSpPr>
        <p:spPr>
          <a:xfrm>
            <a:off x="2519550" y="1160813"/>
            <a:ext cx="4030200" cy="779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solidFill>
                  <a:srgbClr val="FFFFFF"/>
                </a:solidFill>
              </a:rPr>
              <a:t>Using R3T connect to Mongo on localhost</a:t>
            </a:r>
            <a:endParaRPr/>
          </a:p>
        </p:txBody>
      </p:sp>
      <p:pic>
        <p:nvPicPr>
          <p:cNvPr id="352" name="Google Shape;352;p31"/>
          <p:cNvPicPr preferRelativeResize="0"/>
          <p:nvPr/>
        </p:nvPicPr>
        <p:blipFill>
          <a:blip r:embed="rId3">
            <a:alphaModFix/>
          </a:blip>
          <a:stretch>
            <a:fillRect/>
          </a:stretch>
        </p:blipFill>
        <p:spPr>
          <a:xfrm>
            <a:off x="1671500" y="2062500"/>
            <a:ext cx="4887174" cy="24360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6" name="Shape 356"/>
        <p:cNvGrpSpPr/>
        <p:nvPr/>
      </p:nvGrpSpPr>
      <p:grpSpPr>
        <a:xfrm>
          <a:off x="0" y="0"/>
          <a:ext cx="0" cy="0"/>
          <a:chOff x="0" y="0"/>
          <a:chExt cx="0" cy="0"/>
        </a:xfrm>
      </p:grpSpPr>
      <p:sp>
        <p:nvSpPr>
          <p:cNvPr id="357" name="Google Shape;357;p32"/>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Where we are going, we don’t need the key</a:t>
            </a:r>
            <a:endParaRPr/>
          </a:p>
        </p:txBody>
      </p:sp>
      <p:sp>
        <p:nvSpPr>
          <p:cNvPr id="358" name="Google Shape;358;p32"/>
          <p:cNvSpPr txBox="1"/>
          <p:nvPr>
            <p:ph idx="1" type="body"/>
          </p:nvPr>
        </p:nvSpPr>
        <p:spPr>
          <a:xfrm>
            <a:off x="1715100" y="1158675"/>
            <a:ext cx="5811900" cy="11070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Clr>
                <a:srgbClr val="FFFFFF"/>
              </a:buClr>
              <a:buSzPts val="1300"/>
              <a:buChar char="●"/>
            </a:pPr>
            <a:r>
              <a:rPr lang="en-GB">
                <a:solidFill>
                  <a:srgbClr val="FFFFFF"/>
                </a:solidFill>
              </a:rPr>
              <a:t>Using R3T connect to Mongo on localhost</a:t>
            </a:r>
            <a:endParaRPr>
              <a:solidFill>
                <a:srgbClr val="FFFFFF"/>
              </a:solidFill>
            </a:endParaRPr>
          </a:p>
          <a:p>
            <a:pPr indent="-311150" lvl="0" marL="457200" rtl="0" algn="l">
              <a:spcBef>
                <a:spcPts val="0"/>
              </a:spcBef>
              <a:spcAft>
                <a:spcPts val="0"/>
              </a:spcAft>
              <a:buClr>
                <a:srgbClr val="FFFFFF"/>
              </a:buClr>
              <a:buSzPts val="1300"/>
              <a:buChar char="●"/>
            </a:pPr>
            <a:r>
              <a:rPr lang="en-GB">
                <a:solidFill>
                  <a:srgbClr val="FFFFFF"/>
                </a:solidFill>
              </a:rPr>
              <a:t>No Authentication (Thank you)</a:t>
            </a:r>
            <a:endParaRPr>
              <a:solidFill>
                <a:srgbClr val="FFFFFF"/>
              </a:solidFill>
            </a:endParaRPr>
          </a:p>
          <a:p>
            <a:pPr indent="-298450" lvl="1" marL="914400" rtl="0" algn="l">
              <a:spcBef>
                <a:spcPts val="0"/>
              </a:spcBef>
              <a:spcAft>
                <a:spcPts val="0"/>
              </a:spcAft>
              <a:buClr>
                <a:srgbClr val="FFFFFF"/>
              </a:buClr>
              <a:buSzPts val="1100"/>
              <a:buChar char="○"/>
            </a:pPr>
            <a:r>
              <a:rPr lang="en-GB">
                <a:solidFill>
                  <a:srgbClr val="FFFFFF"/>
                </a:solidFill>
              </a:rPr>
              <a:t>Ubuiqiti says they are assuming user is </a:t>
            </a:r>
            <a:r>
              <a:rPr lang="en-GB">
                <a:solidFill>
                  <a:srgbClr val="FFFFFF"/>
                </a:solidFill>
              </a:rPr>
              <a:t>authenticated</a:t>
            </a:r>
            <a:r>
              <a:rPr lang="en-GB">
                <a:solidFill>
                  <a:srgbClr val="FFFFFF"/>
                </a:solidFill>
              </a:rPr>
              <a:t> because it’s only </a:t>
            </a:r>
            <a:r>
              <a:rPr lang="en-GB">
                <a:solidFill>
                  <a:srgbClr val="FFFFFF"/>
                </a:solidFill>
              </a:rPr>
              <a:t>available</a:t>
            </a:r>
            <a:r>
              <a:rPr lang="en-GB">
                <a:solidFill>
                  <a:srgbClr val="FFFFFF"/>
                </a:solidFill>
              </a:rPr>
              <a:t> on the local machine</a:t>
            </a:r>
            <a:endParaRPr>
              <a:solidFill>
                <a:srgbClr val="FFFFFF"/>
              </a:solidFill>
            </a:endParaRPr>
          </a:p>
          <a:p>
            <a:pPr indent="0" lvl="0" marL="0" rtl="0" algn="l">
              <a:spcBef>
                <a:spcPts val="1600"/>
              </a:spcBef>
              <a:spcAft>
                <a:spcPts val="1600"/>
              </a:spcAft>
              <a:buNone/>
            </a:pPr>
            <a:r>
              <a:t/>
            </a:r>
            <a:endParaRPr>
              <a:solidFill>
                <a:srgbClr val="FFFFFF"/>
              </a:solidFill>
            </a:endParaRPr>
          </a:p>
        </p:txBody>
      </p:sp>
      <p:pic>
        <p:nvPicPr>
          <p:cNvPr id="359" name="Google Shape;359;p32"/>
          <p:cNvPicPr preferRelativeResize="0"/>
          <p:nvPr/>
        </p:nvPicPr>
        <p:blipFill>
          <a:blip r:embed="rId3">
            <a:alphaModFix/>
          </a:blip>
          <a:stretch>
            <a:fillRect/>
          </a:stretch>
        </p:blipFill>
        <p:spPr>
          <a:xfrm>
            <a:off x="2406550" y="2437675"/>
            <a:ext cx="3609975" cy="22098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3" name="Shape 363"/>
        <p:cNvGrpSpPr/>
        <p:nvPr/>
      </p:nvGrpSpPr>
      <p:grpSpPr>
        <a:xfrm>
          <a:off x="0" y="0"/>
          <a:ext cx="0" cy="0"/>
          <a:chOff x="0" y="0"/>
          <a:chExt cx="0" cy="0"/>
        </a:xfrm>
      </p:grpSpPr>
      <p:sp>
        <p:nvSpPr>
          <p:cNvPr id="364" name="Google Shape;364;p33"/>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Where we are going, we don’t need the key</a:t>
            </a:r>
            <a:endParaRPr/>
          </a:p>
        </p:txBody>
      </p:sp>
      <p:sp>
        <p:nvSpPr>
          <p:cNvPr id="365" name="Google Shape;365;p33"/>
          <p:cNvSpPr txBox="1"/>
          <p:nvPr>
            <p:ph idx="1" type="body"/>
          </p:nvPr>
        </p:nvSpPr>
        <p:spPr>
          <a:xfrm>
            <a:off x="1705300" y="972475"/>
            <a:ext cx="5811900" cy="752400"/>
          </a:xfrm>
          <a:prstGeom prst="rect">
            <a:avLst/>
          </a:prstGeom>
        </p:spPr>
        <p:txBody>
          <a:bodyPr anchorCtr="0" anchor="t" bIns="91425" lIns="91425" spcFirstLastPara="1" rIns="91425" wrap="square" tIns="91425">
            <a:noAutofit/>
          </a:bodyPr>
          <a:lstStyle/>
          <a:p>
            <a:pPr indent="-311150" lvl="0" marL="457200" marR="0" rtl="0" algn="l">
              <a:lnSpc>
                <a:spcPct val="115000"/>
              </a:lnSpc>
              <a:spcBef>
                <a:spcPts val="0"/>
              </a:spcBef>
              <a:spcAft>
                <a:spcPts val="0"/>
              </a:spcAft>
              <a:buClr>
                <a:srgbClr val="FFFFFF"/>
              </a:buClr>
              <a:buSzPts val="1300"/>
              <a:buFont typeface="Lato"/>
              <a:buChar char="●"/>
            </a:pPr>
            <a:r>
              <a:rPr lang="en-GB">
                <a:solidFill>
                  <a:srgbClr val="FFFFFF"/>
                </a:solidFill>
              </a:rPr>
              <a:t>No auth</a:t>
            </a:r>
            <a:endParaRPr>
              <a:solidFill>
                <a:srgbClr val="FFFFFF"/>
              </a:solidFill>
            </a:endParaRPr>
          </a:p>
          <a:p>
            <a:pPr indent="-311150" lvl="0" marL="457200" marR="0" rtl="0" algn="l">
              <a:lnSpc>
                <a:spcPct val="115000"/>
              </a:lnSpc>
              <a:spcBef>
                <a:spcPts val="0"/>
              </a:spcBef>
              <a:spcAft>
                <a:spcPts val="0"/>
              </a:spcAft>
              <a:buClr>
                <a:srgbClr val="FFFFFF"/>
              </a:buClr>
              <a:buSzPts val="1300"/>
              <a:buChar char="●"/>
            </a:pPr>
            <a:r>
              <a:rPr lang="en-GB">
                <a:solidFill>
                  <a:srgbClr val="FFFFFF"/>
                </a:solidFill>
              </a:rPr>
              <a:t>Not entirely sure what ACE is but looks fun</a:t>
            </a:r>
            <a:endParaRPr>
              <a:solidFill>
                <a:srgbClr val="FFFFFF"/>
              </a:solidFill>
            </a:endParaRPr>
          </a:p>
          <a:p>
            <a:pPr indent="0" lvl="0" marL="0" rtl="0" algn="l">
              <a:spcBef>
                <a:spcPts val="1600"/>
              </a:spcBef>
              <a:spcAft>
                <a:spcPts val="1600"/>
              </a:spcAft>
              <a:buNone/>
            </a:pPr>
            <a:r>
              <a:t/>
            </a:r>
            <a:endParaRPr>
              <a:solidFill>
                <a:srgbClr val="FFFFFF"/>
              </a:solidFill>
            </a:endParaRPr>
          </a:p>
        </p:txBody>
      </p:sp>
      <p:pic>
        <p:nvPicPr>
          <p:cNvPr id="366" name="Google Shape;366;p33"/>
          <p:cNvPicPr preferRelativeResize="0"/>
          <p:nvPr/>
        </p:nvPicPr>
        <p:blipFill>
          <a:blip r:embed="rId3">
            <a:alphaModFix/>
          </a:blip>
          <a:stretch>
            <a:fillRect/>
          </a:stretch>
        </p:blipFill>
        <p:spPr>
          <a:xfrm>
            <a:off x="1555575" y="1724875"/>
            <a:ext cx="5915299" cy="33549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0" name="Shape 370"/>
        <p:cNvGrpSpPr/>
        <p:nvPr/>
      </p:nvGrpSpPr>
      <p:grpSpPr>
        <a:xfrm>
          <a:off x="0" y="0"/>
          <a:ext cx="0" cy="0"/>
          <a:chOff x="0" y="0"/>
          <a:chExt cx="0" cy="0"/>
        </a:xfrm>
      </p:grpSpPr>
      <p:sp>
        <p:nvSpPr>
          <p:cNvPr id="371" name="Google Shape;371;p34"/>
          <p:cNvSpPr txBox="1"/>
          <p:nvPr>
            <p:ph type="title"/>
          </p:nvPr>
        </p:nvSpPr>
        <p:spPr>
          <a:xfrm>
            <a:off x="2277575" y="3545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Target Spotted</a:t>
            </a:r>
            <a:endParaRPr/>
          </a:p>
        </p:txBody>
      </p:sp>
      <p:sp>
        <p:nvSpPr>
          <p:cNvPr id="372" name="Google Shape;372;p34"/>
          <p:cNvSpPr txBox="1"/>
          <p:nvPr>
            <p:ph idx="1" type="body"/>
          </p:nvPr>
        </p:nvSpPr>
        <p:spPr>
          <a:xfrm>
            <a:off x="2048275" y="883500"/>
            <a:ext cx="5811900" cy="1033500"/>
          </a:xfrm>
          <a:prstGeom prst="rect">
            <a:avLst/>
          </a:prstGeom>
        </p:spPr>
        <p:txBody>
          <a:bodyPr anchorCtr="0" anchor="t" bIns="91425" lIns="91425" spcFirstLastPara="1" rIns="91425" wrap="square" tIns="91425">
            <a:noAutofit/>
          </a:bodyPr>
          <a:lstStyle/>
          <a:p>
            <a:pPr indent="-311150" lvl="0" marL="457200" marR="0" rtl="0" algn="l">
              <a:lnSpc>
                <a:spcPct val="115000"/>
              </a:lnSpc>
              <a:spcBef>
                <a:spcPts val="0"/>
              </a:spcBef>
              <a:spcAft>
                <a:spcPts val="0"/>
              </a:spcAft>
              <a:buClr>
                <a:srgbClr val="FFFFFF"/>
              </a:buClr>
              <a:buSzPts val="1300"/>
              <a:buChar char="●"/>
            </a:pPr>
            <a:r>
              <a:rPr lang="en-GB">
                <a:solidFill>
                  <a:srgbClr val="FFFFFF"/>
                </a:solidFill>
              </a:rPr>
              <a:t>Primarily looking for authentication types or user accounts</a:t>
            </a:r>
            <a:endParaRPr>
              <a:solidFill>
                <a:srgbClr val="FFFFFF"/>
              </a:solidFill>
            </a:endParaRPr>
          </a:p>
          <a:p>
            <a:pPr indent="-311150" lvl="0" marL="457200" marR="0" rtl="0" algn="l">
              <a:lnSpc>
                <a:spcPct val="115000"/>
              </a:lnSpc>
              <a:spcBef>
                <a:spcPts val="0"/>
              </a:spcBef>
              <a:spcAft>
                <a:spcPts val="0"/>
              </a:spcAft>
              <a:buClr>
                <a:srgbClr val="FFFFFF"/>
              </a:buClr>
              <a:buSzPts val="1300"/>
              <a:buChar char="●"/>
            </a:pPr>
            <a:r>
              <a:rPr lang="en-GB">
                <a:solidFill>
                  <a:srgbClr val="FFFFFF"/>
                </a:solidFill>
              </a:rPr>
              <a:t>Hashes</a:t>
            </a:r>
            <a:endParaRPr>
              <a:solidFill>
                <a:srgbClr val="FFFFFF"/>
              </a:solidFill>
            </a:endParaRPr>
          </a:p>
          <a:p>
            <a:pPr indent="-311150" lvl="0" marL="457200" marR="0" rtl="0" algn="l">
              <a:lnSpc>
                <a:spcPct val="115000"/>
              </a:lnSpc>
              <a:spcBef>
                <a:spcPts val="0"/>
              </a:spcBef>
              <a:spcAft>
                <a:spcPts val="0"/>
              </a:spcAft>
              <a:buClr>
                <a:srgbClr val="FFFFFF"/>
              </a:buClr>
              <a:buSzPts val="1300"/>
              <a:buChar char="●"/>
            </a:pPr>
            <a:r>
              <a:rPr lang="en-GB">
                <a:solidFill>
                  <a:srgbClr val="FFFFFF"/>
                </a:solidFill>
              </a:rPr>
              <a:t>Auth Keys</a:t>
            </a:r>
            <a:endParaRPr>
              <a:solidFill>
                <a:srgbClr val="FFFFFF"/>
              </a:solidFill>
            </a:endParaRPr>
          </a:p>
          <a:p>
            <a:pPr indent="-311150" lvl="0" marL="457200" marR="0" rtl="0" algn="l">
              <a:lnSpc>
                <a:spcPct val="115000"/>
              </a:lnSpc>
              <a:spcBef>
                <a:spcPts val="0"/>
              </a:spcBef>
              <a:spcAft>
                <a:spcPts val="0"/>
              </a:spcAft>
              <a:buClr>
                <a:srgbClr val="FFFFFF"/>
              </a:buClr>
              <a:buSzPts val="1300"/>
              <a:buChar char="●"/>
            </a:pPr>
            <a:r>
              <a:rPr lang="en-GB">
                <a:solidFill>
                  <a:srgbClr val="FFFFFF"/>
                </a:solidFill>
              </a:rPr>
              <a:t>Clear text passwords</a:t>
            </a:r>
            <a:endParaRPr>
              <a:solidFill>
                <a:srgbClr val="FFFFFF"/>
              </a:solidFill>
            </a:endParaRPr>
          </a:p>
          <a:p>
            <a:pPr indent="0" lvl="0" marL="0" rtl="0" algn="l">
              <a:spcBef>
                <a:spcPts val="1600"/>
              </a:spcBef>
              <a:spcAft>
                <a:spcPts val="1600"/>
              </a:spcAft>
              <a:buNone/>
            </a:pPr>
            <a:r>
              <a:t/>
            </a:r>
            <a:endParaRPr>
              <a:solidFill>
                <a:srgbClr val="FFFFFF"/>
              </a:solidFill>
            </a:endParaRPr>
          </a:p>
        </p:txBody>
      </p:sp>
      <p:pic>
        <p:nvPicPr>
          <p:cNvPr id="373" name="Google Shape;373;p34"/>
          <p:cNvPicPr preferRelativeResize="0"/>
          <p:nvPr/>
        </p:nvPicPr>
        <p:blipFill>
          <a:blip r:embed="rId3">
            <a:alphaModFix/>
          </a:blip>
          <a:stretch>
            <a:fillRect/>
          </a:stretch>
        </p:blipFill>
        <p:spPr>
          <a:xfrm>
            <a:off x="152400" y="1985775"/>
            <a:ext cx="8839202" cy="1860416"/>
          </a:xfrm>
          <a:prstGeom prst="rect">
            <a:avLst/>
          </a:prstGeom>
          <a:noFill/>
          <a:ln>
            <a:noFill/>
          </a:ln>
        </p:spPr>
      </p:pic>
      <p:sp>
        <p:nvSpPr>
          <p:cNvPr id="374" name="Google Shape;374;p34"/>
          <p:cNvSpPr txBox="1"/>
          <p:nvPr/>
        </p:nvSpPr>
        <p:spPr>
          <a:xfrm>
            <a:off x="2866200" y="3979075"/>
            <a:ext cx="6125400" cy="84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00FF00"/>
                </a:solidFill>
              </a:rPr>
              <a:t>Anything stick out here?</a:t>
            </a:r>
            <a:endParaRPr>
              <a:solidFill>
                <a:srgbClr val="00FF00"/>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8" name="Shape 378"/>
        <p:cNvGrpSpPr/>
        <p:nvPr/>
      </p:nvGrpSpPr>
      <p:grpSpPr>
        <a:xfrm>
          <a:off x="0" y="0"/>
          <a:ext cx="0" cy="0"/>
          <a:chOff x="0" y="0"/>
          <a:chExt cx="0" cy="0"/>
        </a:xfrm>
      </p:grpSpPr>
      <p:sp>
        <p:nvSpPr>
          <p:cNvPr id="379" name="Google Shape;379;p35"/>
          <p:cNvSpPr txBox="1"/>
          <p:nvPr>
            <p:ph type="title"/>
          </p:nvPr>
        </p:nvSpPr>
        <p:spPr>
          <a:xfrm>
            <a:off x="3032200" y="227150"/>
            <a:ext cx="37791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All the Loot</a:t>
            </a:r>
            <a:endParaRPr/>
          </a:p>
        </p:txBody>
      </p:sp>
      <p:sp>
        <p:nvSpPr>
          <p:cNvPr id="380" name="Google Shape;380;p35"/>
          <p:cNvSpPr txBox="1"/>
          <p:nvPr>
            <p:ph idx="1" type="body"/>
          </p:nvPr>
        </p:nvSpPr>
        <p:spPr>
          <a:xfrm>
            <a:off x="1495575" y="968850"/>
            <a:ext cx="6694800" cy="5466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lang="en-GB" sz="1800">
                <a:solidFill>
                  <a:srgbClr val="FFFFFF"/>
                </a:solidFill>
              </a:rPr>
              <a:t>x_shadow looks to be a hash but poor screenshot skills prevented the ability to notice that here</a:t>
            </a:r>
            <a:endParaRPr sz="1800">
              <a:solidFill>
                <a:srgbClr val="FFFFFF"/>
              </a:solidFill>
            </a:endParaRPr>
          </a:p>
          <a:p>
            <a:pPr indent="0" lvl="0" marL="0" rtl="0" algn="l">
              <a:spcBef>
                <a:spcPts val="1600"/>
              </a:spcBef>
              <a:spcAft>
                <a:spcPts val="1600"/>
              </a:spcAft>
              <a:buNone/>
            </a:pPr>
            <a:r>
              <a:t/>
            </a:r>
            <a:endParaRPr>
              <a:solidFill>
                <a:srgbClr val="FFFFFF"/>
              </a:solidFill>
            </a:endParaRPr>
          </a:p>
        </p:txBody>
      </p:sp>
      <p:pic>
        <p:nvPicPr>
          <p:cNvPr id="381" name="Google Shape;381;p35"/>
          <p:cNvPicPr preferRelativeResize="0"/>
          <p:nvPr/>
        </p:nvPicPr>
        <p:blipFill>
          <a:blip r:embed="rId3">
            <a:alphaModFix/>
          </a:blip>
          <a:stretch>
            <a:fillRect/>
          </a:stretch>
        </p:blipFill>
        <p:spPr>
          <a:xfrm>
            <a:off x="152400" y="1877275"/>
            <a:ext cx="8839202" cy="1860416"/>
          </a:xfrm>
          <a:prstGeom prst="rect">
            <a:avLst/>
          </a:prstGeom>
          <a:noFill/>
          <a:ln>
            <a:noFill/>
          </a:ln>
        </p:spPr>
      </p:pic>
      <p:sp>
        <p:nvSpPr>
          <p:cNvPr id="382" name="Google Shape;382;p35"/>
          <p:cNvSpPr txBox="1"/>
          <p:nvPr/>
        </p:nvSpPr>
        <p:spPr>
          <a:xfrm>
            <a:off x="2866200" y="3979075"/>
            <a:ext cx="6125400" cy="84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00FF00"/>
                </a:solidFill>
              </a:rPr>
              <a:t>X_shadow all three values start with $6</a:t>
            </a:r>
            <a:endParaRPr>
              <a:solidFill>
                <a:srgbClr val="00FF00"/>
              </a:solidFill>
            </a:endParaRPr>
          </a:p>
          <a:p>
            <a:pPr indent="0" lvl="0" marL="0" rtl="0" algn="l">
              <a:spcBef>
                <a:spcPts val="0"/>
              </a:spcBef>
              <a:spcAft>
                <a:spcPts val="0"/>
              </a:spcAft>
              <a:buNone/>
            </a:pPr>
            <a:r>
              <a:rPr lang="en-GB">
                <a:solidFill>
                  <a:srgbClr val="00FF00"/>
                </a:solidFill>
              </a:rPr>
              <a:t>Look familiar?  </a:t>
            </a:r>
            <a:endParaRPr b="1">
              <a:solidFill>
                <a:srgbClr val="FF0000"/>
              </a:solidFill>
            </a:endParaRPr>
          </a:p>
        </p:txBody>
      </p:sp>
      <p:sp>
        <p:nvSpPr>
          <p:cNvPr id="383" name="Google Shape;383;p35"/>
          <p:cNvSpPr/>
          <p:nvPr/>
        </p:nvSpPr>
        <p:spPr>
          <a:xfrm>
            <a:off x="5377775" y="1877275"/>
            <a:ext cx="1597482" cy="1009476"/>
          </a:xfrm>
          <a:prstGeom prst="lightningBol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35"/>
          <p:cNvSpPr/>
          <p:nvPr/>
        </p:nvSpPr>
        <p:spPr>
          <a:xfrm rot="4787936">
            <a:off x="7428877" y="1532944"/>
            <a:ext cx="1087909" cy="1397140"/>
          </a:xfrm>
          <a:prstGeom prst="lightningBol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3" name="Shape 233"/>
        <p:cNvGrpSpPr/>
        <p:nvPr/>
      </p:nvGrpSpPr>
      <p:grpSpPr>
        <a:xfrm>
          <a:off x="0" y="0"/>
          <a:ext cx="0" cy="0"/>
          <a:chOff x="0" y="0"/>
          <a:chExt cx="0" cy="0"/>
        </a:xfrm>
      </p:grpSpPr>
      <p:sp>
        <p:nvSpPr>
          <p:cNvPr id="234" name="Google Shape;234;p18"/>
          <p:cNvSpPr txBox="1"/>
          <p:nvPr>
            <p:ph type="title"/>
          </p:nvPr>
        </p:nvSpPr>
        <p:spPr>
          <a:xfrm>
            <a:off x="3218425" y="308375"/>
            <a:ext cx="7038900" cy="4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Agenda</a:t>
            </a:r>
            <a:endParaRPr/>
          </a:p>
          <a:p>
            <a:pPr indent="0" lvl="0" marL="0" rtl="0" algn="l">
              <a:spcBef>
                <a:spcPts val="0"/>
              </a:spcBef>
              <a:spcAft>
                <a:spcPts val="0"/>
              </a:spcAft>
              <a:buNone/>
            </a:pPr>
            <a:r>
              <a:t/>
            </a:r>
            <a:endParaRPr/>
          </a:p>
        </p:txBody>
      </p:sp>
      <p:sp>
        <p:nvSpPr>
          <p:cNvPr id="235" name="Google Shape;235;p18"/>
          <p:cNvSpPr txBox="1"/>
          <p:nvPr/>
        </p:nvSpPr>
        <p:spPr>
          <a:xfrm>
            <a:off x="2688775" y="1239400"/>
            <a:ext cx="5361000" cy="28422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rgbClr val="EFEFEF"/>
              </a:buClr>
              <a:buSzPts val="1800"/>
              <a:buChar char="●"/>
            </a:pPr>
            <a:r>
              <a:rPr lang="en-GB" sz="1800">
                <a:solidFill>
                  <a:srgbClr val="EFEFEF"/>
                </a:solidFill>
              </a:rPr>
              <a:t>Unifi networks overview</a:t>
            </a:r>
            <a:endParaRPr sz="1800">
              <a:solidFill>
                <a:srgbClr val="EFEFEF"/>
              </a:solidFill>
            </a:endParaRPr>
          </a:p>
          <a:p>
            <a:pPr indent="-342900" lvl="0" marL="457200" rtl="0" algn="l">
              <a:spcBef>
                <a:spcPts val="0"/>
              </a:spcBef>
              <a:spcAft>
                <a:spcPts val="0"/>
              </a:spcAft>
              <a:buClr>
                <a:srgbClr val="EFEFEF"/>
              </a:buClr>
              <a:buSzPts val="1800"/>
              <a:buChar char="●"/>
            </a:pPr>
            <a:r>
              <a:rPr lang="en-GB" sz="1800">
                <a:solidFill>
                  <a:srgbClr val="EFEFEF"/>
                </a:solidFill>
              </a:rPr>
              <a:t>Attack Vectors</a:t>
            </a:r>
            <a:endParaRPr sz="1800">
              <a:solidFill>
                <a:srgbClr val="EFEFEF"/>
              </a:solidFill>
            </a:endParaRPr>
          </a:p>
          <a:p>
            <a:pPr indent="-342900" lvl="0" marL="457200" rtl="0" algn="l">
              <a:spcBef>
                <a:spcPts val="0"/>
              </a:spcBef>
              <a:spcAft>
                <a:spcPts val="0"/>
              </a:spcAft>
              <a:buClr>
                <a:srgbClr val="EFEFEF"/>
              </a:buClr>
              <a:buSzPts val="1800"/>
              <a:buChar char="●"/>
            </a:pPr>
            <a:r>
              <a:rPr lang="en-GB" sz="1800">
                <a:solidFill>
                  <a:srgbClr val="EFEFEF"/>
                </a:solidFill>
              </a:rPr>
              <a:t>Elaborate</a:t>
            </a:r>
            <a:r>
              <a:rPr lang="en-GB" sz="1800">
                <a:solidFill>
                  <a:srgbClr val="EFEFEF"/>
                </a:solidFill>
              </a:rPr>
              <a:t> circle thing</a:t>
            </a:r>
            <a:endParaRPr sz="1800">
              <a:solidFill>
                <a:srgbClr val="EFEFEF"/>
              </a:solidFill>
            </a:endParaRPr>
          </a:p>
          <a:p>
            <a:pPr indent="-342900" lvl="0" marL="457200" rtl="0" algn="l">
              <a:spcBef>
                <a:spcPts val="0"/>
              </a:spcBef>
              <a:spcAft>
                <a:spcPts val="0"/>
              </a:spcAft>
              <a:buClr>
                <a:srgbClr val="EFEFEF"/>
              </a:buClr>
              <a:buSzPts val="1800"/>
              <a:buChar char="●"/>
            </a:pPr>
            <a:r>
              <a:rPr lang="en-GB" sz="1800">
                <a:solidFill>
                  <a:srgbClr val="EFEFEF"/>
                </a:solidFill>
              </a:rPr>
              <a:t>Recon</a:t>
            </a:r>
            <a:endParaRPr sz="1800">
              <a:solidFill>
                <a:srgbClr val="EFEFEF"/>
              </a:solidFill>
            </a:endParaRPr>
          </a:p>
          <a:p>
            <a:pPr indent="-342900" lvl="0" marL="457200" rtl="0" algn="l">
              <a:spcBef>
                <a:spcPts val="0"/>
              </a:spcBef>
              <a:spcAft>
                <a:spcPts val="0"/>
              </a:spcAft>
              <a:buClr>
                <a:srgbClr val="EFEFEF"/>
              </a:buClr>
              <a:buSzPts val="1800"/>
              <a:buChar char="●"/>
            </a:pPr>
            <a:r>
              <a:rPr lang="en-GB" sz="1800">
                <a:solidFill>
                  <a:srgbClr val="EFEFEF"/>
                </a:solidFill>
              </a:rPr>
              <a:t>Attack</a:t>
            </a:r>
            <a:endParaRPr sz="1800">
              <a:solidFill>
                <a:srgbClr val="EFEFEF"/>
              </a:solidFill>
            </a:endParaRPr>
          </a:p>
          <a:p>
            <a:pPr indent="-342900" lvl="0" marL="457200" rtl="0" algn="l">
              <a:spcBef>
                <a:spcPts val="0"/>
              </a:spcBef>
              <a:spcAft>
                <a:spcPts val="0"/>
              </a:spcAft>
              <a:buClr>
                <a:srgbClr val="EFEFEF"/>
              </a:buClr>
              <a:buSzPts val="1800"/>
              <a:buChar char="●"/>
            </a:pPr>
            <a:r>
              <a:rPr lang="en-GB" sz="1800">
                <a:solidFill>
                  <a:srgbClr val="EFEFEF"/>
                </a:solidFill>
              </a:rPr>
              <a:t>Crypto stuff</a:t>
            </a:r>
            <a:endParaRPr sz="1800">
              <a:solidFill>
                <a:srgbClr val="EFEFEF"/>
              </a:solidFill>
            </a:endParaRPr>
          </a:p>
          <a:p>
            <a:pPr indent="-342900" lvl="0" marL="457200" rtl="0" algn="l">
              <a:spcBef>
                <a:spcPts val="0"/>
              </a:spcBef>
              <a:spcAft>
                <a:spcPts val="0"/>
              </a:spcAft>
              <a:buClr>
                <a:srgbClr val="EFEFEF"/>
              </a:buClr>
              <a:buSzPts val="1800"/>
              <a:buChar char="●"/>
            </a:pPr>
            <a:r>
              <a:rPr lang="en-GB" sz="1800">
                <a:solidFill>
                  <a:srgbClr val="EFEFEF"/>
                </a:solidFill>
              </a:rPr>
              <a:t>Mitigation </a:t>
            </a:r>
            <a:endParaRPr sz="1800">
              <a:solidFill>
                <a:srgbClr val="EFEFEF"/>
              </a:solidFill>
            </a:endParaRPr>
          </a:p>
          <a:p>
            <a:pPr indent="-342900" lvl="0" marL="457200" rtl="0" algn="l">
              <a:spcBef>
                <a:spcPts val="0"/>
              </a:spcBef>
              <a:spcAft>
                <a:spcPts val="0"/>
              </a:spcAft>
              <a:buClr>
                <a:srgbClr val="EFEFEF"/>
              </a:buClr>
              <a:buSzPts val="1800"/>
              <a:buChar char="●"/>
            </a:pPr>
            <a:r>
              <a:rPr lang="en-GB" sz="1800">
                <a:solidFill>
                  <a:srgbClr val="EFEFEF"/>
                </a:solidFill>
              </a:rPr>
              <a:t>Questions</a:t>
            </a:r>
            <a:endParaRPr sz="1800">
              <a:solidFill>
                <a:srgbClr val="EFEFEF"/>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8" name="Shape 388"/>
        <p:cNvGrpSpPr/>
        <p:nvPr/>
      </p:nvGrpSpPr>
      <p:grpSpPr>
        <a:xfrm>
          <a:off x="0" y="0"/>
          <a:ext cx="0" cy="0"/>
          <a:chOff x="0" y="0"/>
          <a:chExt cx="0" cy="0"/>
        </a:xfrm>
      </p:grpSpPr>
      <p:sp>
        <p:nvSpPr>
          <p:cNvPr id="389" name="Google Shape;389;p36"/>
          <p:cNvSpPr txBox="1"/>
          <p:nvPr>
            <p:ph type="title"/>
          </p:nvPr>
        </p:nvSpPr>
        <p:spPr>
          <a:xfrm>
            <a:off x="1052550" y="365675"/>
            <a:ext cx="7038900" cy="914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a:t>
            </a:r>
            <a:r>
              <a:rPr lang="en-GB" sz="3000"/>
              <a:t>6</a:t>
            </a:r>
            <a:r>
              <a:rPr lang="en-GB"/>
              <a:t> -Really?</a:t>
            </a:r>
            <a:endParaRPr/>
          </a:p>
        </p:txBody>
      </p:sp>
      <p:sp>
        <p:nvSpPr>
          <p:cNvPr id="390" name="Google Shape;390;p36"/>
          <p:cNvSpPr txBox="1"/>
          <p:nvPr>
            <p:ph idx="1" type="body"/>
          </p:nvPr>
        </p:nvSpPr>
        <p:spPr>
          <a:xfrm>
            <a:off x="3402200" y="1333350"/>
            <a:ext cx="5429100" cy="3500100"/>
          </a:xfrm>
          <a:prstGeom prst="rect">
            <a:avLst/>
          </a:prstGeom>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GB" sz="1400"/>
              <a:t>Looks like a common header when using crypto libs</a:t>
            </a:r>
            <a:endParaRPr sz="1400"/>
          </a:p>
          <a:p>
            <a:pPr indent="-317500" lvl="0" marL="457200" rtl="0" algn="l">
              <a:spcBef>
                <a:spcPts val="0"/>
              </a:spcBef>
              <a:spcAft>
                <a:spcPts val="0"/>
              </a:spcAft>
              <a:buSzPts val="1400"/>
              <a:buChar char="●"/>
            </a:pPr>
            <a:r>
              <a:rPr lang="en-GB" sz="1400"/>
              <a:t>Denotes SHA-512</a:t>
            </a:r>
            <a:endParaRPr sz="1400"/>
          </a:p>
          <a:p>
            <a:pPr indent="-317500" lvl="1" marL="914400" rtl="0" algn="l">
              <a:spcBef>
                <a:spcPts val="0"/>
              </a:spcBef>
              <a:spcAft>
                <a:spcPts val="0"/>
              </a:spcAft>
              <a:buSzPts val="1400"/>
              <a:buChar char="○"/>
            </a:pPr>
            <a:r>
              <a:rPr lang="en-GB" sz="1400"/>
              <a:t>ID  | Method</a:t>
            </a:r>
            <a:br>
              <a:rPr lang="en-GB" sz="1400"/>
            </a:br>
            <a:r>
              <a:rPr lang="en-GB" sz="1400"/>
              <a:t>1   | MD5</a:t>
            </a:r>
            <a:br>
              <a:rPr lang="en-GB" sz="1400"/>
            </a:br>
            <a:r>
              <a:rPr lang="en-GB" sz="1400"/>
              <a:t>2a  | Blowfish</a:t>
            </a:r>
            <a:br>
              <a:rPr lang="en-GB" sz="1400"/>
            </a:br>
            <a:r>
              <a:rPr lang="en-GB" sz="1400"/>
              <a:t>5   | SHA-256 (since glibc 2.7)</a:t>
            </a:r>
            <a:br>
              <a:rPr lang="en-GB" sz="1400"/>
            </a:br>
            <a:r>
              <a:rPr lang="en-GB" sz="1400"/>
              <a:t>6   | SHA-512 (since glibc 2.7)</a:t>
            </a:r>
            <a:endParaRPr sz="1400"/>
          </a:p>
          <a:p>
            <a:pPr indent="-317500" lvl="0" marL="457200" rtl="0" algn="l">
              <a:spcBef>
                <a:spcPts val="0"/>
              </a:spcBef>
              <a:spcAft>
                <a:spcPts val="0"/>
              </a:spcAft>
              <a:buSzPts val="1400"/>
              <a:buChar char="●"/>
            </a:pPr>
            <a:r>
              <a:rPr lang="en-GB" sz="1400"/>
              <a:t>We now have a pretty good guess it’s using SHA-512</a:t>
            </a:r>
            <a:endParaRPr sz="1400"/>
          </a:p>
          <a:p>
            <a:pPr indent="0" lvl="0" marL="457200" rtl="0" algn="l">
              <a:spcBef>
                <a:spcPts val="1600"/>
              </a:spcBef>
              <a:spcAft>
                <a:spcPts val="0"/>
              </a:spcAft>
              <a:buNone/>
            </a:pPr>
            <a:r>
              <a:t/>
            </a:r>
            <a:endParaRPr sz="1800"/>
          </a:p>
          <a:p>
            <a:pPr indent="0" lvl="0" marL="0" rtl="0" algn="l">
              <a:spcBef>
                <a:spcPts val="1600"/>
              </a:spcBef>
              <a:spcAft>
                <a:spcPts val="160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4" name="Shape 394"/>
        <p:cNvGrpSpPr/>
        <p:nvPr/>
      </p:nvGrpSpPr>
      <p:grpSpPr>
        <a:xfrm>
          <a:off x="0" y="0"/>
          <a:ext cx="0" cy="0"/>
          <a:chOff x="0" y="0"/>
          <a:chExt cx="0" cy="0"/>
        </a:xfrm>
      </p:grpSpPr>
      <p:sp>
        <p:nvSpPr>
          <p:cNvPr id="395" name="Google Shape;395;p37"/>
          <p:cNvSpPr txBox="1"/>
          <p:nvPr>
            <p:ph type="title"/>
          </p:nvPr>
        </p:nvSpPr>
        <p:spPr>
          <a:xfrm>
            <a:off x="1052550" y="365675"/>
            <a:ext cx="7038900" cy="914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What else is in x_shadow</a:t>
            </a:r>
            <a:endParaRPr/>
          </a:p>
        </p:txBody>
      </p:sp>
      <p:sp>
        <p:nvSpPr>
          <p:cNvPr id="396" name="Google Shape;396;p37"/>
          <p:cNvSpPr txBox="1"/>
          <p:nvPr>
            <p:ph idx="1" type="body"/>
          </p:nvPr>
        </p:nvSpPr>
        <p:spPr>
          <a:xfrm>
            <a:off x="2152050" y="1065475"/>
            <a:ext cx="5331000" cy="872400"/>
          </a:xfrm>
          <a:prstGeom prst="rect">
            <a:avLst/>
          </a:prstGeom>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GB" sz="1400"/>
              <a:t>After the SHA-512 indicator there looks to be another string</a:t>
            </a:r>
            <a:endParaRPr sz="1400"/>
          </a:p>
          <a:p>
            <a:pPr indent="0" lvl="0" marL="457200" rtl="0" algn="l">
              <a:spcBef>
                <a:spcPts val="1600"/>
              </a:spcBef>
              <a:spcAft>
                <a:spcPts val="0"/>
              </a:spcAft>
              <a:buNone/>
            </a:pPr>
            <a:r>
              <a:t/>
            </a:r>
            <a:endParaRPr sz="1800"/>
          </a:p>
          <a:p>
            <a:pPr indent="0" lvl="0" marL="0" rtl="0" algn="l">
              <a:spcBef>
                <a:spcPts val="1600"/>
              </a:spcBef>
              <a:spcAft>
                <a:spcPts val="1600"/>
              </a:spcAft>
              <a:buNone/>
            </a:pPr>
            <a:r>
              <a:t/>
            </a:r>
            <a:endParaRPr/>
          </a:p>
        </p:txBody>
      </p:sp>
      <p:pic>
        <p:nvPicPr>
          <p:cNvPr id="397" name="Google Shape;397;p37"/>
          <p:cNvPicPr preferRelativeResize="0"/>
          <p:nvPr/>
        </p:nvPicPr>
        <p:blipFill>
          <a:blip r:embed="rId3">
            <a:alphaModFix/>
          </a:blip>
          <a:stretch>
            <a:fillRect/>
          </a:stretch>
        </p:blipFill>
        <p:spPr>
          <a:xfrm>
            <a:off x="893575" y="1796400"/>
            <a:ext cx="6955624" cy="1550700"/>
          </a:xfrm>
          <a:prstGeom prst="rect">
            <a:avLst/>
          </a:prstGeom>
          <a:noFill/>
          <a:ln>
            <a:noFill/>
          </a:ln>
        </p:spPr>
      </p:pic>
      <p:sp>
        <p:nvSpPr>
          <p:cNvPr id="398" name="Google Shape;398;p37"/>
          <p:cNvSpPr/>
          <p:nvPr/>
        </p:nvSpPr>
        <p:spPr>
          <a:xfrm>
            <a:off x="1928800" y="3036100"/>
            <a:ext cx="741000" cy="232200"/>
          </a:xfrm>
          <a:prstGeom prst="rect">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37"/>
          <p:cNvSpPr txBox="1"/>
          <p:nvPr/>
        </p:nvSpPr>
        <p:spPr>
          <a:xfrm>
            <a:off x="4572000" y="3670100"/>
            <a:ext cx="1366200" cy="6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00FF00"/>
                </a:solidFill>
              </a:rPr>
              <a:t>Any thoughts?</a:t>
            </a:r>
            <a:endParaRPr>
              <a:solidFill>
                <a:srgbClr val="00FF00"/>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3" name="Shape 403"/>
        <p:cNvGrpSpPr/>
        <p:nvPr/>
      </p:nvGrpSpPr>
      <p:grpSpPr>
        <a:xfrm>
          <a:off x="0" y="0"/>
          <a:ext cx="0" cy="0"/>
          <a:chOff x="0" y="0"/>
          <a:chExt cx="0" cy="0"/>
        </a:xfrm>
      </p:grpSpPr>
      <p:sp>
        <p:nvSpPr>
          <p:cNvPr id="404" name="Google Shape;404;p38"/>
          <p:cNvSpPr txBox="1"/>
          <p:nvPr>
            <p:ph type="title"/>
          </p:nvPr>
        </p:nvSpPr>
        <p:spPr>
          <a:xfrm>
            <a:off x="1052550" y="365675"/>
            <a:ext cx="7038900" cy="914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What else is in x_shadow</a:t>
            </a:r>
            <a:endParaRPr/>
          </a:p>
        </p:txBody>
      </p:sp>
      <p:sp>
        <p:nvSpPr>
          <p:cNvPr id="405" name="Google Shape;405;p38"/>
          <p:cNvSpPr txBox="1"/>
          <p:nvPr>
            <p:ph idx="1" type="body"/>
          </p:nvPr>
        </p:nvSpPr>
        <p:spPr>
          <a:xfrm>
            <a:off x="2589650" y="1049875"/>
            <a:ext cx="5331000" cy="872400"/>
          </a:xfrm>
          <a:prstGeom prst="rect">
            <a:avLst/>
          </a:prstGeom>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GB" sz="1400"/>
              <a:t>After the SHA-512 indicator there looks to be another string</a:t>
            </a:r>
            <a:endParaRPr sz="1400"/>
          </a:p>
          <a:p>
            <a:pPr indent="0" lvl="0" marL="457200" rtl="0" algn="l">
              <a:spcBef>
                <a:spcPts val="1600"/>
              </a:spcBef>
              <a:spcAft>
                <a:spcPts val="0"/>
              </a:spcAft>
              <a:buNone/>
            </a:pPr>
            <a:r>
              <a:t/>
            </a:r>
            <a:endParaRPr sz="1800"/>
          </a:p>
          <a:p>
            <a:pPr indent="0" lvl="0" marL="0" rtl="0" algn="l">
              <a:spcBef>
                <a:spcPts val="1600"/>
              </a:spcBef>
              <a:spcAft>
                <a:spcPts val="1600"/>
              </a:spcAft>
              <a:buNone/>
            </a:pPr>
            <a:r>
              <a:t/>
            </a:r>
            <a:endParaRPr/>
          </a:p>
        </p:txBody>
      </p:sp>
      <p:pic>
        <p:nvPicPr>
          <p:cNvPr id="406" name="Google Shape;406;p38"/>
          <p:cNvPicPr preferRelativeResize="0"/>
          <p:nvPr/>
        </p:nvPicPr>
        <p:blipFill>
          <a:blip r:embed="rId3">
            <a:alphaModFix/>
          </a:blip>
          <a:stretch>
            <a:fillRect/>
          </a:stretch>
        </p:blipFill>
        <p:spPr>
          <a:xfrm>
            <a:off x="964400" y="1850825"/>
            <a:ext cx="7822425" cy="1526300"/>
          </a:xfrm>
          <a:prstGeom prst="rect">
            <a:avLst/>
          </a:prstGeom>
          <a:noFill/>
          <a:ln>
            <a:noFill/>
          </a:ln>
        </p:spPr>
      </p:pic>
      <p:sp>
        <p:nvSpPr>
          <p:cNvPr id="407" name="Google Shape;407;p38"/>
          <p:cNvSpPr/>
          <p:nvPr/>
        </p:nvSpPr>
        <p:spPr>
          <a:xfrm>
            <a:off x="2187775" y="3062875"/>
            <a:ext cx="741000" cy="232200"/>
          </a:xfrm>
          <a:prstGeom prst="rect">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38"/>
          <p:cNvSpPr txBox="1"/>
          <p:nvPr/>
        </p:nvSpPr>
        <p:spPr>
          <a:xfrm>
            <a:off x="4572000" y="3670100"/>
            <a:ext cx="4375500" cy="87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00FF00"/>
                </a:solidFill>
              </a:rPr>
              <a:t>HINT:</a:t>
            </a:r>
            <a:endParaRPr>
              <a:solidFill>
                <a:srgbClr val="00FF00"/>
              </a:solidFill>
            </a:endParaRPr>
          </a:p>
          <a:p>
            <a:pPr indent="0" lvl="0" marL="0" rtl="0" algn="l">
              <a:spcBef>
                <a:spcPts val="0"/>
              </a:spcBef>
              <a:spcAft>
                <a:spcPts val="0"/>
              </a:spcAft>
              <a:buNone/>
            </a:pPr>
            <a:r>
              <a:rPr lang="en-GB">
                <a:solidFill>
                  <a:srgbClr val="00FF00"/>
                </a:solidFill>
              </a:rPr>
              <a:t>What would be awesome to have stored with the hash if you are wearing a black Defcon hoodie?</a:t>
            </a:r>
            <a:endParaRPr>
              <a:solidFill>
                <a:srgbClr val="00FF00"/>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2" name="Shape 412"/>
        <p:cNvGrpSpPr/>
        <p:nvPr/>
      </p:nvGrpSpPr>
      <p:grpSpPr>
        <a:xfrm>
          <a:off x="0" y="0"/>
          <a:ext cx="0" cy="0"/>
          <a:chOff x="0" y="0"/>
          <a:chExt cx="0" cy="0"/>
        </a:xfrm>
      </p:grpSpPr>
      <p:pic>
        <p:nvPicPr>
          <p:cNvPr id="413" name="Google Shape;413;p39"/>
          <p:cNvPicPr preferRelativeResize="0"/>
          <p:nvPr/>
        </p:nvPicPr>
        <p:blipFill>
          <a:blip r:embed="rId3">
            <a:alphaModFix/>
          </a:blip>
          <a:stretch>
            <a:fillRect/>
          </a:stretch>
        </p:blipFill>
        <p:spPr>
          <a:xfrm>
            <a:off x="1317438" y="400525"/>
            <a:ext cx="6384124" cy="42532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7" name="Shape 417"/>
        <p:cNvGrpSpPr/>
        <p:nvPr/>
      </p:nvGrpSpPr>
      <p:grpSpPr>
        <a:xfrm>
          <a:off x="0" y="0"/>
          <a:ext cx="0" cy="0"/>
          <a:chOff x="0" y="0"/>
          <a:chExt cx="0" cy="0"/>
        </a:xfrm>
      </p:grpSpPr>
      <p:sp>
        <p:nvSpPr>
          <p:cNvPr id="418" name="Google Shape;418;p40"/>
          <p:cNvSpPr txBox="1"/>
          <p:nvPr>
            <p:ph type="title"/>
          </p:nvPr>
        </p:nvSpPr>
        <p:spPr>
          <a:xfrm>
            <a:off x="1696050" y="415300"/>
            <a:ext cx="64656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Educated guessing, what we believe</a:t>
            </a:r>
            <a:endParaRPr/>
          </a:p>
        </p:txBody>
      </p:sp>
      <p:sp>
        <p:nvSpPr>
          <p:cNvPr id="419" name="Google Shape;419;p40"/>
          <p:cNvSpPr txBox="1"/>
          <p:nvPr>
            <p:ph idx="1" type="body"/>
          </p:nvPr>
        </p:nvSpPr>
        <p:spPr>
          <a:xfrm>
            <a:off x="1283900" y="1762675"/>
            <a:ext cx="7919400" cy="2265000"/>
          </a:xfrm>
          <a:prstGeom prst="rect">
            <a:avLst/>
          </a:prstGeom>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rgbClr val="FFFFFF"/>
              </a:buClr>
              <a:buSzPts val="1800"/>
              <a:buChar char="●"/>
            </a:pPr>
            <a:r>
              <a:rPr lang="en-GB" sz="1800">
                <a:solidFill>
                  <a:srgbClr val="FFFFFF"/>
                </a:solidFill>
              </a:rPr>
              <a:t>We have read/write access to the Mongo (no auth)</a:t>
            </a:r>
            <a:endParaRPr sz="1800">
              <a:solidFill>
                <a:srgbClr val="FFFFFF"/>
              </a:solidFill>
            </a:endParaRPr>
          </a:p>
          <a:p>
            <a:pPr indent="-342900" lvl="0" marL="457200" marR="0" rtl="0" algn="l">
              <a:lnSpc>
                <a:spcPct val="115000"/>
              </a:lnSpc>
              <a:spcBef>
                <a:spcPts val="0"/>
              </a:spcBef>
              <a:spcAft>
                <a:spcPts val="0"/>
              </a:spcAft>
              <a:buClr>
                <a:srgbClr val="FFFFFF"/>
              </a:buClr>
              <a:buSzPts val="1800"/>
              <a:buChar char="●"/>
            </a:pPr>
            <a:r>
              <a:rPr lang="en-GB" sz="1800">
                <a:solidFill>
                  <a:srgbClr val="FFFFFF"/>
                </a:solidFill>
              </a:rPr>
              <a:t>We believe we know the Cryptographic Hash Algorithm (SHA-512)</a:t>
            </a:r>
            <a:endParaRPr sz="1800">
              <a:solidFill>
                <a:srgbClr val="FFFFFF"/>
              </a:solidFill>
            </a:endParaRPr>
          </a:p>
          <a:p>
            <a:pPr indent="-342900" lvl="0" marL="457200" marR="0" rtl="0" algn="l">
              <a:lnSpc>
                <a:spcPct val="115000"/>
              </a:lnSpc>
              <a:spcBef>
                <a:spcPts val="0"/>
              </a:spcBef>
              <a:spcAft>
                <a:spcPts val="0"/>
              </a:spcAft>
              <a:buClr>
                <a:srgbClr val="FFFFFF"/>
              </a:buClr>
              <a:buSzPts val="1800"/>
              <a:buChar char="●"/>
            </a:pPr>
            <a:r>
              <a:rPr lang="en-GB" sz="1800">
                <a:solidFill>
                  <a:srgbClr val="FFFFFF"/>
                </a:solidFill>
              </a:rPr>
              <a:t>Perhaps we have the salt used for hashing</a:t>
            </a:r>
            <a:endParaRPr sz="1800">
              <a:solidFill>
                <a:srgbClr val="FFFFFF"/>
              </a:solidFill>
            </a:endParaRPr>
          </a:p>
          <a:p>
            <a:pPr indent="-342900" lvl="1" marL="914400" marR="0" rtl="0" algn="l">
              <a:lnSpc>
                <a:spcPct val="115000"/>
              </a:lnSpc>
              <a:spcBef>
                <a:spcPts val="0"/>
              </a:spcBef>
              <a:spcAft>
                <a:spcPts val="0"/>
              </a:spcAft>
              <a:buClr>
                <a:srgbClr val="FFFFFF"/>
              </a:buClr>
              <a:buSzPts val="1800"/>
              <a:buChar char="○"/>
            </a:pPr>
            <a:r>
              <a:rPr lang="en-GB" sz="1800">
                <a:solidFill>
                  <a:srgbClr val="FFFFFF"/>
                </a:solidFill>
              </a:rPr>
              <a:t>This will be a different salt each time/user </a:t>
            </a:r>
            <a:endParaRPr sz="1800">
              <a:solidFill>
                <a:srgbClr val="FFFFFF"/>
              </a:solidFill>
            </a:endParaRPr>
          </a:p>
          <a:p>
            <a:pPr indent="-342900" lvl="0" marL="457200" marR="0" rtl="0" algn="l">
              <a:lnSpc>
                <a:spcPct val="115000"/>
              </a:lnSpc>
              <a:spcBef>
                <a:spcPts val="0"/>
              </a:spcBef>
              <a:spcAft>
                <a:spcPts val="0"/>
              </a:spcAft>
              <a:buClr>
                <a:srgbClr val="FFFFFF"/>
              </a:buClr>
              <a:buSzPts val="1800"/>
              <a:buChar char="●"/>
            </a:pPr>
            <a:r>
              <a:rPr lang="en-GB" sz="1800">
                <a:solidFill>
                  <a:srgbClr val="FFFFFF"/>
                </a:solidFill>
              </a:rPr>
              <a:t>We can start with the default number of cycles or rounds (usually 5000) for hashing</a:t>
            </a:r>
            <a:endParaRPr sz="1800">
              <a:solidFill>
                <a:srgbClr val="FFFFFF"/>
              </a:solidFill>
            </a:endParaRPr>
          </a:p>
          <a:p>
            <a:pPr indent="0" lvl="0" marL="0" rtl="0" algn="l">
              <a:spcBef>
                <a:spcPts val="1600"/>
              </a:spcBef>
              <a:spcAft>
                <a:spcPts val="1600"/>
              </a:spcAft>
              <a:buNone/>
            </a:pPr>
            <a:r>
              <a:t/>
            </a:r>
            <a:endParaRPr>
              <a:solidFill>
                <a:srgbClr val="FFFFFF"/>
              </a:solidFill>
            </a:endParaRPr>
          </a:p>
        </p:txBody>
      </p:sp>
      <p:pic>
        <p:nvPicPr>
          <p:cNvPr id="420" name="Google Shape;420;p40"/>
          <p:cNvPicPr preferRelativeResize="0"/>
          <p:nvPr/>
        </p:nvPicPr>
        <p:blipFill>
          <a:blip r:embed="rId3">
            <a:alphaModFix/>
          </a:blip>
          <a:stretch>
            <a:fillRect/>
          </a:stretch>
        </p:blipFill>
        <p:spPr>
          <a:xfrm>
            <a:off x="40475" y="3593350"/>
            <a:ext cx="1472325" cy="14723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4" name="Shape 424"/>
        <p:cNvGrpSpPr/>
        <p:nvPr/>
      </p:nvGrpSpPr>
      <p:grpSpPr>
        <a:xfrm>
          <a:off x="0" y="0"/>
          <a:ext cx="0" cy="0"/>
          <a:chOff x="0" y="0"/>
          <a:chExt cx="0" cy="0"/>
        </a:xfrm>
      </p:grpSpPr>
      <p:sp>
        <p:nvSpPr>
          <p:cNvPr id="425" name="Google Shape;425;p41"/>
          <p:cNvSpPr txBox="1"/>
          <p:nvPr>
            <p:ph type="title"/>
          </p:nvPr>
        </p:nvSpPr>
        <p:spPr>
          <a:xfrm>
            <a:off x="2366100" y="292825"/>
            <a:ext cx="64656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Using python to hash</a:t>
            </a:r>
            <a:endParaRPr/>
          </a:p>
        </p:txBody>
      </p:sp>
      <p:sp>
        <p:nvSpPr>
          <p:cNvPr id="426" name="Google Shape;426;p41"/>
          <p:cNvSpPr txBox="1"/>
          <p:nvPr>
            <p:ph idx="1" type="body"/>
          </p:nvPr>
        </p:nvSpPr>
        <p:spPr>
          <a:xfrm>
            <a:off x="2160725" y="1870600"/>
            <a:ext cx="5811900" cy="15228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t/>
            </a:r>
            <a:endParaRPr sz="1400">
              <a:solidFill>
                <a:srgbClr val="FFFFFF"/>
              </a:solidFill>
            </a:endParaRPr>
          </a:p>
          <a:p>
            <a:pPr indent="0" lvl="0" marL="0" rtl="0" algn="l">
              <a:spcBef>
                <a:spcPts val="1600"/>
              </a:spcBef>
              <a:spcAft>
                <a:spcPts val="1600"/>
              </a:spcAft>
              <a:buNone/>
            </a:pPr>
            <a:r>
              <a:t/>
            </a:r>
            <a:endParaRPr>
              <a:solidFill>
                <a:srgbClr val="FFFFFF"/>
              </a:solidFill>
            </a:endParaRPr>
          </a:p>
        </p:txBody>
      </p:sp>
      <p:pic>
        <p:nvPicPr>
          <p:cNvPr id="427" name="Google Shape;427;p41"/>
          <p:cNvPicPr preferRelativeResize="0"/>
          <p:nvPr/>
        </p:nvPicPr>
        <p:blipFill>
          <a:blip r:embed="rId3">
            <a:alphaModFix/>
          </a:blip>
          <a:stretch>
            <a:fillRect/>
          </a:stretch>
        </p:blipFill>
        <p:spPr>
          <a:xfrm>
            <a:off x="0" y="1437225"/>
            <a:ext cx="9144000" cy="2115800"/>
          </a:xfrm>
          <a:prstGeom prst="rect">
            <a:avLst/>
          </a:prstGeom>
          <a:noFill/>
          <a:ln>
            <a:noFill/>
          </a:ln>
        </p:spPr>
      </p:pic>
      <p:sp>
        <p:nvSpPr>
          <p:cNvPr id="428" name="Google Shape;428;p41"/>
          <p:cNvSpPr txBox="1"/>
          <p:nvPr/>
        </p:nvSpPr>
        <p:spPr>
          <a:xfrm>
            <a:off x="1312675" y="3920125"/>
            <a:ext cx="7277700" cy="9141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rgbClr val="EFEFEF"/>
              </a:buClr>
              <a:buSzPts val="1400"/>
              <a:buChar char="●"/>
            </a:pPr>
            <a:r>
              <a:rPr lang="en-GB">
                <a:solidFill>
                  <a:srgbClr val="EFEFEF"/>
                </a:solidFill>
              </a:rPr>
              <a:t>Crypt module is usually installed on most major </a:t>
            </a:r>
            <a:r>
              <a:rPr lang="en-GB">
                <a:solidFill>
                  <a:srgbClr val="EFEFEF"/>
                </a:solidFill>
              </a:rPr>
              <a:t>Linux</a:t>
            </a:r>
            <a:r>
              <a:rPr lang="en-GB">
                <a:solidFill>
                  <a:srgbClr val="EFEFEF"/>
                </a:solidFill>
              </a:rPr>
              <a:t> distro’s </a:t>
            </a:r>
            <a:endParaRPr>
              <a:solidFill>
                <a:srgbClr val="EFEFEF"/>
              </a:solidFill>
            </a:endParaRPr>
          </a:p>
          <a:p>
            <a:pPr indent="-317500" lvl="0" marL="457200" rtl="0" algn="l">
              <a:spcBef>
                <a:spcPts val="0"/>
              </a:spcBef>
              <a:spcAft>
                <a:spcPts val="0"/>
              </a:spcAft>
              <a:buClr>
                <a:srgbClr val="EFEFEF"/>
              </a:buClr>
              <a:buSzPts val="1400"/>
              <a:buChar char="●"/>
            </a:pPr>
            <a:r>
              <a:rPr lang="en-GB">
                <a:solidFill>
                  <a:srgbClr val="EFEFEF"/>
                </a:solidFill>
              </a:rPr>
              <a:t>I’m using Python 2.7.x </a:t>
            </a:r>
            <a:r>
              <a:rPr lang="en-GB">
                <a:solidFill>
                  <a:srgbClr val="EFEFEF"/>
                </a:solidFill>
              </a:rPr>
              <a:t>because 3 is for those that can’t use VI and enjoy spending time fixing deps</a:t>
            </a:r>
            <a:endParaRPr>
              <a:solidFill>
                <a:srgbClr val="EFEFEF"/>
              </a:solidFill>
            </a:endParaRPr>
          </a:p>
        </p:txBody>
      </p:sp>
      <p:sp>
        <p:nvSpPr>
          <p:cNvPr id="429" name="Google Shape;429;p41"/>
          <p:cNvSpPr txBox="1"/>
          <p:nvPr/>
        </p:nvSpPr>
        <p:spPr>
          <a:xfrm>
            <a:off x="107800" y="3126400"/>
            <a:ext cx="8982000" cy="489900"/>
          </a:xfrm>
          <a:prstGeom prst="rect">
            <a:avLst/>
          </a:prstGeom>
          <a:solidFill>
            <a:srgbClr val="000000"/>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430" name="Google Shape;430;p41"/>
          <p:cNvPicPr preferRelativeResize="0"/>
          <p:nvPr/>
        </p:nvPicPr>
        <p:blipFill>
          <a:blip r:embed="rId4">
            <a:alphaModFix/>
          </a:blip>
          <a:stretch>
            <a:fillRect/>
          </a:stretch>
        </p:blipFill>
        <p:spPr>
          <a:xfrm>
            <a:off x="7706775" y="0"/>
            <a:ext cx="1437225" cy="14372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4" name="Shape 434"/>
        <p:cNvGrpSpPr/>
        <p:nvPr/>
      </p:nvGrpSpPr>
      <p:grpSpPr>
        <a:xfrm>
          <a:off x="0" y="0"/>
          <a:ext cx="0" cy="0"/>
          <a:chOff x="0" y="0"/>
          <a:chExt cx="0" cy="0"/>
        </a:xfrm>
      </p:grpSpPr>
      <p:sp>
        <p:nvSpPr>
          <p:cNvPr id="435" name="Google Shape;435;p42"/>
          <p:cNvSpPr txBox="1"/>
          <p:nvPr>
            <p:ph type="title"/>
          </p:nvPr>
        </p:nvSpPr>
        <p:spPr>
          <a:xfrm>
            <a:off x="2366100" y="292825"/>
            <a:ext cx="64656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Using python 1 line to hash</a:t>
            </a:r>
            <a:endParaRPr/>
          </a:p>
        </p:txBody>
      </p:sp>
      <p:sp>
        <p:nvSpPr>
          <p:cNvPr id="436" name="Google Shape;436;p42"/>
          <p:cNvSpPr txBox="1"/>
          <p:nvPr>
            <p:ph idx="1" type="body"/>
          </p:nvPr>
        </p:nvSpPr>
        <p:spPr>
          <a:xfrm>
            <a:off x="2160725" y="1870600"/>
            <a:ext cx="5811900" cy="15228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t/>
            </a:r>
            <a:endParaRPr sz="1400">
              <a:solidFill>
                <a:srgbClr val="FFFFFF"/>
              </a:solidFill>
            </a:endParaRPr>
          </a:p>
          <a:p>
            <a:pPr indent="0" lvl="0" marL="0" rtl="0" algn="l">
              <a:spcBef>
                <a:spcPts val="1600"/>
              </a:spcBef>
              <a:spcAft>
                <a:spcPts val="1600"/>
              </a:spcAft>
              <a:buNone/>
            </a:pPr>
            <a:r>
              <a:t/>
            </a:r>
            <a:endParaRPr>
              <a:solidFill>
                <a:srgbClr val="FFFFFF"/>
              </a:solidFill>
            </a:endParaRPr>
          </a:p>
        </p:txBody>
      </p:sp>
      <p:pic>
        <p:nvPicPr>
          <p:cNvPr id="437" name="Google Shape;437;p42"/>
          <p:cNvPicPr preferRelativeResize="0"/>
          <p:nvPr/>
        </p:nvPicPr>
        <p:blipFill>
          <a:blip r:embed="rId3">
            <a:alphaModFix/>
          </a:blip>
          <a:stretch>
            <a:fillRect/>
          </a:stretch>
        </p:blipFill>
        <p:spPr>
          <a:xfrm>
            <a:off x="0" y="1437225"/>
            <a:ext cx="9144000" cy="2424225"/>
          </a:xfrm>
          <a:prstGeom prst="rect">
            <a:avLst/>
          </a:prstGeom>
          <a:noFill/>
          <a:ln>
            <a:noFill/>
          </a:ln>
        </p:spPr>
      </p:pic>
      <p:sp>
        <p:nvSpPr>
          <p:cNvPr id="438" name="Google Shape;438;p42"/>
          <p:cNvSpPr txBox="1"/>
          <p:nvPr/>
        </p:nvSpPr>
        <p:spPr>
          <a:xfrm>
            <a:off x="1312675" y="3920125"/>
            <a:ext cx="7277700" cy="9141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rgbClr val="EFEFEF"/>
              </a:buClr>
              <a:buSzPts val="1400"/>
              <a:buChar char="●"/>
            </a:pPr>
            <a:r>
              <a:rPr lang="en-GB">
                <a:solidFill>
                  <a:srgbClr val="EFEFEF"/>
                </a:solidFill>
              </a:rPr>
              <a:t>p</a:t>
            </a:r>
            <a:r>
              <a:rPr lang="en-GB">
                <a:solidFill>
                  <a:srgbClr val="EFEFEF"/>
                </a:solidFill>
              </a:rPr>
              <a:t>ython -c ‘import crypt; print crypt.crypt(“password”, “$6SALT”)’ </a:t>
            </a:r>
            <a:endParaRPr>
              <a:solidFill>
                <a:srgbClr val="EFEFEF"/>
              </a:solidFill>
            </a:endParaRPr>
          </a:p>
          <a:p>
            <a:pPr indent="-317500" lvl="0" marL="457200" rtl="0" algn="l">
              <a:spcBef>
                <a:spcPts val="0"/>
              </a:spcBef>
              <a:spcAft>
                <a:spcPts val="0"/>
              </a:spcAft>
              <a:buClr>
                <a:srgbClr val="EFEFEF"/>
              </a:buClr>
              <a:buSzPts val="1400"/>
              <a:buChar char="●"/>
            </a:pPr>
            <a:r>
              <a:rPr lang="en-GB">
                <a:solidFill>
                  <a:srgbClr val="EFEFEF"/>
                </a:solidFill>
              </a:rPr>
              <a:t>Output is your new hash assuming the default rounds were 5000</a:t>
            </a:r>
            <a:endParaRPr>
              <a:solidFill>
                <a:srgbClr val="EFEFEF"/>
              </a:solidFill>
            </a:endParaRPr>
          </a:p>
          <a:p>
            <a:pPr indent="-317500" lvl="0" marL="457200" rtl="0" algn="l">
              <a:spcBef>
                <a:spcPts val="0"/>
              </a:spcBef>
              <a:spcAft>
                <a:spcPts val="0"/>
              </a:spcAft>
              <a:buClr>
                <a:srgbClr val="EFEFEF"/>
              </a:buClr>
              <a:buSzPts val="1400"/>
              <a:buChar char="●"/>
            </a:pPr>
            <a:r>
              <a:rPr lang="en-GB">
                <a:solidFill>
                  <a:srgbClr val="EFEFEF"/>
                </a:solidFill>
              </a:rPr>
              <a:t>I prefer python crypt but there are several ways to generate our hash</a:t>
            </a:r>
            <a:endParaRPr>
              <a:solidFill>
                <a:srgbClr val="EFEFEF"/>
              </a:solidFill>
            </a:endParaRPr>
          </a:p>
          <a:p>
            <a:pPr indent="0" lvl="0" marL="457200" rtl="0" algn="l">
              <a:spcBef>
                <a:spcPts val="0"/>
              </a:spcBef>
              <a:spcAft>
                <a:spcPts val="0"/>
              </a:spcAft>
              <a:buNone/>
            </a:pPr>
            <a:r>
              <a:t/>
            </a:r>
            <a:endParaRPr>
              <a:solidFill>
                <a:srgbClr val="EFEFEF"/>
              </a:solidFill>
            </a:endParaRPr>
          </a:p>
        </p:txBody>
      </p:sp>
      <p:pic>
        <p:nvPicPr>
          <p:cNvPr id="439" name="Google Shape;439;p42"/>
          <p:cNvPicPr preferRelativeResize="0"/>
          <p:nvPr/>
        </p:nvPicPr>
        <p:blipFill>
          <a:blip r:embed="rId4">
            <a:alphaModFix/>
          </a:blip>
          <a:stretch>
            <a:fillRect/>
          </a:stretch>
        </p:blipFill>
        <p:spPr>
          <a:xfrm>
            <a:off x="7706775" y="0"/>
            <a:ext cx="1437225" cy="14372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3" name="Shape 443"/>
        <p:cNvGrpSpPr/>
        <p:nvPr/>
      </p:nvGrpSpPr>
      <p:grpSpPr>
        <a:xfrm>
          <a:off x="0" y="0"/>
          <a:ext cx="0" cy="0"/>
          <a:chOff x="0" y="0"/>
          <a:chExt cx="0" cy="0"/>
        </a:xfrm>
      </p:grpSpPr>
      <p:sp>
        <p:nvSpPr>
          <p:cNvPr id="444" name="Google Shape;444;p43"/>
          <p:cNvSpPr txBox="1"/>
          <p:nvPr>
            <p:ph type="title"/>
          </p:nvPr>
        </p:nvSpPr>
        <p:spPr>
          <a:xfrm>
            <a:off x="2366100" y="292825"/>
            <a:ext cx="64656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Always another way</a:t>
            </a:r>
            <a:endParaRPr/>
          </a:p>
        </p:txBody>
      </p:sp>
      <p:sp>
        <p:nvSpPr>
          <p:cNvPr id="445" name="Google Shape;445;p43"/>
          <p:cNvSpPr txBox="1"/>
          <p:nvPr/>
        </p:nvSpPr>
        <p:spPr>
          <a:xfrm>
            <a:off x="1381275" y="1040300"/>
            <a:ext cx="7277700" cy="9873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rgbClr val="EFEFEF"/>
              </a:buClr>
              <a:buSzPts val="1400"/>
              <a:buChar char="●"/>
            </a:pPr>
            <a:r>
              <a:rPr lang="en-GB">
                <a:solidFill>
                  <a:srgbClr val="EFEFEF"/>
                </a:solidFill>
              </a:rPr>
              <a:t>python -c ‘import crypt; print crypt.crypt(“password”, “$6SALT”)’</a:t>
            </a:r>
            <a:endParaRPr>
              <a:solidFill>
                <a:srgbClr val="EFEFEF"/>
              </a:solidFill>
            </a:endParaRPr>
          </a:p>
          <a:p>
            <a:pPr indent="-317500" lvl="0" marL="457200" rtl="0" algn="l">
              <a:spcBef>
                <a:spcPts val="0"/>
              </a:spcBef>
              <a:spcAft>
                <a:spcPts val="0"/>
              </a:spcAft>
              <a:buClr>
                <a:srgbClr val="EFEFEF"/>
              </a:buClr>
              <a:buSzPts val="1400"/>
              <a:buChar char="●"/>
            </a:pPr>
            <a:r>
              <a:rPr lang="en-GB">
                <a:solidFill>
                  <a:srgbClr val="EFEFEF"/>
                </a:solidFill>
              </a:rPr>
              <a:t>mkpasswd -m sha-512 -S 9Ter1EZ9 Cau5tic@QueLabs</a:t>
            </a:r>
            <a:endParaRPr>
              <a:solidFill>
                <a:srgbClr val="EFEFEF"/>
              </a:solidFill>
            </a:endParaRPr>
          </a:p>
          <a:p>
            <a:pPr indent="-317500" lvl="1" marL="914400" rtl="0" algn="l">
              <a:spcBef>
                <a:spcPts val="0"/>
              </a:spcBef>
              <a:spcAft>
                <a:spcPts val="0"/>
              </a:spcAft>
              <a:buClr>
                <a:srgbClr val="EFEFEF"/>
              </a:buClr>
              <a:buSzPts val="1400"/>
              <a:buChar char="○"/>
            </a:pPr>
            <a:r>
              <a:rPr lang="en-GB">
                <a:solidFill>
                  <a:srgbClr val="EFEFEF"/>
                </a:solidFill>
              </a:rPr>
              <a:t>Mkpasswd is provided by the whois package (apt-get)</a:t>
            </a:r>
            <a:endParaRPr>
              <a:solidFill>
                <a:srgbClr val="EFEFEF"/>
              </a:solidFill>
            </a:endParaRPr>
          </a:p>
          <a:p>
            <a:pPr indent="-317500" lvl="0" marL="457200" rtl="0" algn="l">
              <a:spcBef>
                <a:spcPts val="0"/>
              </a:spcBef>
              <a:spcAft>
                <a:spcPts val="0"/>
              </a:spcAft>
              <a:buClr>
                <a:srgbClr val="EFEFEF"/>
              </a:buClr>
              <a:buSzPts val="1400"/>
              <a:buChar char="●"/>
            </a:pPr>
            <a:r>
              <a:rPr lang="en-GB">
                <a:solidFill>
                  <a:srgbClr val="EFEFEF"/>
                </a:solidFill>
              </a:rPr>
              <a:t>No clue how to do this on windows natively </a:t>
            </a:r>
            <a:endParaRPr>
              <a:solidFill>
                <a:srgbClr val="EFEFEF"/>
              </a:solidFill>
            </a:endParaRPr>
          </a:p>
        </p:txBody>
      </p:sp>
      <p:pic>
        <p:nvPicPr>
          <p:cNvPr id="446" name="Google Shape;446;p43"/>
          <p:cNvPicPr preferRelativeResize="0"/>
          <p:nvPr/>
        </p:nvPicPr>
        <p:blipFill>
          <a:blip r:embed="rId3">
            <a:alphaModFix/>
          </a:blip>
          <a:stretch>
            <a:fillRect/>
          </a:stretch>
        </p:blipFill>
        <p:spPr>
          <a:xfrm>
            <a:off x="250625" y="2342025"/>
            <a:ext cx="8839200" cy="2069759"/>
          </a:xfrm>
          <a:prstGeom prst="rect">
            <a:avLst/>
          </a:prstGeom>
          <a:noFill/>
          <a:ln>
            <a:noFill/>
          </a:ln>
        </p:spPr>
      </p:pic>
      <p:pic>
        <p:nvPicPr>
          <p:cNvPr id="447" name="Google Shape;447;p43"/>
          <p:cNvPicPr preferRelativeResize="0"/>
          <p:nvPr/>
        </p:nvPicPr>
        <p:blipFill>
          <a:blip r:embed="rId4">
            <a:alphaModFix/>
          </a:blip>
          <a:stretch>
            <a:fillRect/>
          </a:stretch>
        </p:blipFill>
        <p:spPr>
          <a:xfrm>
            <a:off x="7548075" y="0"/>
            <a:ext cx="1595925" cy="15959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1" name="Shape 451"/>
        <p:cNvGrpSpPr/>
        <p:nvPr/>
      </p:nvGrpSpPr>
      <p:grpSpPr>
        <a:xfrm>
          <a:off x="0" y="0"/>
          <a:ext cx="0" cy="0"/>
          <a:chOff x="0" y="0"/>
          <a:chExt cx="0" cy="0"/>
        </a:xfrm>
      </p:grpSpPr>
      <p:sp>
        <p:nvSpPr>
          <p:cNvPr id="452" name="Google Shape;452;p44"/>
          <p:cNvSpPr txBox="1"/>
          <p:nvPr>
            <p:ph type="title"/>
          </p:nvPr>
        </p:nvSpPr>
        <p:spPr>
          <a:xfrm>
            <a:off x="2366100" y="292825"/>
            <a:ext cx="4670100" cy="66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Changing rounds or cycles</a:t>
            </a:r>
            <a:endParaRPr/>
          </a:p>
        </p:txBody>
      </p:sp>
      <p:sp>
        <p:nvSpPr>
          <p:cNvPr id="453" name="Google Shape;453;p44"/>
          <p:cNvSpPr txBox="1"/>
          <p:nvPr/>
        </p:nvSpPr>
        <p:spPr>
          <a:xfrm>
            <a:off x="1208050" y="1437213"/>
            <a:ext cx="7277700" cy="9141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rgbClr val="EFEFEF"/>
              </a:buClr>
              <a:buSzPts val="1400"/>
              <a:buChar char="●"/>
            </a:pPr>
            <a:r>
              <a:rPr lang="en-GB">
                <a:solidFill>
                  <a:srgbClr val="EFEFEF"/>
                </a:solidFill>
              </a:rPr>
              <a:t>python -c ‘import crypt; print crypt.crypt(“password”, “$6</a:t>
            </a:r>
            <a:r>
              <a:rPr lang="en-GB">
                <a:solidFill>
                  <a:srgbClr val="FF0000"/>
                </a:solidFill>
              </a:rPr>
              <a:t>rounds=9000</a:t>
            </a:r>
            <a:r>
              <a:rPr lang="en-GB">
                <a:solidFill>
                  <a:srgbClr val="EFEFEF"/>
                </a:solidFill>
              </a:rPr>
              <a:t>SALT”)’</a:t>
            </a:r>
            <a:endParaRPr>
              <a:solidFill>
                <a:srgbClr val="EFEFEF"/>
              </a:solidFill>
            </a:endParaRPr>
          </a:p>
          <a:p>
            <a:pPr indent="-317500" lvl="0" marL="457200" rtl="0" algn="l">
              <a:spcBef>
                <a:spcPts val="0"/>
              </a:spcBef>
              <a:spcAft>
                <a:spcPts val="0"/>
              </a:spcAft>
              <a:buClr>
                <a:srgbClr val="EFEFEF"/>
              </a:buClr>
              <a:buSzPts val="1400"/>
              <a:buChar char="●"/>
            </a:pPr>
            <a:r>
              <a:rPr lang="en-GB">
                <a:solidFill>
                  <a:srgbClr val="EFEFEF"/>
                </a:solidFill>
              </a:rPr>
              <a:t>mkpasswd -m sha-512 -S 9Ter1EZ9 </a:t>
            </a:r>
            <a:r>
              <a:rPr lang="en-GB">
                <a:solidFill>
                  <a:srgbClr val="FF0000"/>
                </a:solidFill>
              </a:rPr>
              <a:t>-R 9000</a:t>
            </a:r>
            <a:r>
              <a:rPr lang="en-GB">
                <a:solidFill>
                  <a:srgbClr val="EFEFEF"/>
                </a:solidFill>
              </a:rPr>
              <a:t> Cau5tic@QueLabs</a:t>
            </a:r>
            <a:endParaRPr>
              <a:solidFill>
                <a:srgbClr val="EFEFEF"/>
              </a:solidFill>
            </a:endParaRPr>
          </a:p>
          <a:p>
            <a:pPr indent="-317500" lvl="1" marL="914400" rtl="0" algn="l">
              <a:spcBef>
                <a:spcPts val="0"/>
              </a:spcBef>
              <a:spcAft>
                <a:spcPts val="0"/>
              </a:spcAft>
              <a:buClr>
                <a:srgbClr val="EFEFEF"/>
              </a:buClr>
              <a:buSzPts val="1400"/>
              <a:buChar char="○"/>
            </a:pPr>
            <a:r>
              <a:rPr lang="en-GB">
                <a:solidFill>
                  <a:srgbClr val="EFEFEF"/>
                </a:solidFill>
              </a:rPr>
              <a:t>Mkpasswd is provided by apt install whois</a:t>
            </a:r>
            <a:endParaRPr>
              <a:solidFill>
                <a:srgbClr val="EFEFEF"/>
              </a:solidFill>
            </a:endParaRPr>
          </a:p>
          <a:p>
            <a:pPr indent="-317500" lvl="0" marL="457200" rtl="0" algn="l">
              <a:spcBef>
                <a:spcPts val="0"/>
              </a:spcBef>
              <a:spcAft>
                <a:spcPts val="0"/>
              </a:spcAft>
              <a:buClr>
                <a:srgbClr val="EFEFEF"/>
              </a:buClr>
              <a:buSzPts val="1400"/>
              <a:buChar char="●"/>
            </a:pPr>
            <a:r>
              <a:rPr lang="en-GB">
                <a:solidFill>
                  <a:srgbClr val="EFEFEF"/>
                </a:solidFill>
              </a:rPr>
              <a:t>Still no clue how to do this on windows natively </a:t>
            </a:r>
            <a:endParaRPr>
              <a:solidFill>
                <a:srgbClr val="EFEFEF"/>
              </a:solidFill>
            </a:endParaRPr>
          </a:p>
          <a:p>
            <a:pPr indent="0" lvl="0" marL="0" rtl="0" algn="l">
              <a:spcBef>
                <a:spcPts val="0"/>
              </a:spcBef>
              <a:spcAft>
                <a:spcPts val="0"/>
              </a:spcAft>
              <a:buNone/>
            </a:pPr>
            <a:r>
              <a:t/>
            </a:r>
            <a:endParaRPr>
              <a:solidFill>
                <a:srgbClr val="EFEFEF"/>
              </a:solidFill>
            </a:endParaRPr>
          </a:p>
        </p:txBody>
      </p:sp>
      <p:pic>
        <p:nvPicPr>
          <p:cNvPr id="454" name="Google Shape;454;p44"/>
          <p:cNvPicPr preferRelativeResize="0"/>
          <p:nvPr/>
        </p:nvPicPr>
        <p:blipFill>
          <a:blip r:embed="rId3">
            <a:alphaModFix/>
          </a:blip>
          <a:stretch>
            <a:fillRect/>
          </a:stretch>
        </p:blipFill>
        <p:spPr>
          <a:xfrm>
            <a:off x="250625" y="2972275"/>
            <a:ext cx="8839199" cy="843502"/>
          </a:xfrm>
          <a:prstGeom prst="rect">
            <a:avLst/>
          </a:prstGeom>
          <a:noFill/>
          <a:ln>
            <a:noFill/>
          </a:ln>
        </p:spPr>
      </p:pic>
      <p:pic>
        <p:nvPicPr>
          <p:cNvPr id="455" name="Google Shape;455;p44"/>
          <p:cNvPicPr preferRelativeResize="0"/>
          <p:nvPr/>
        </p:nvPicPr>
        <p:blipFill>
          <a:blip r:embed="rId4">
            <a:alphaModFix/>
          </a:blip>
          <a:stretch>
            <a:fillRect/>
          </a:stretch>
        </p:blipFill>
        <p:spPr>
          <a:xfrm>
            <a:off x="7706775" y="0"/>
            <a:ext cx="1437225" cy="143722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9" name="Shape 459"/>
        <p:cNvGrpSpPr/>
        <p:nvPr/>
      </p:nvGrpSpPr>
      <p:grpSpPr>
        <a:xfrm>
          <a:off x="0" y="0"/>
          <a:ext cx="0" cy="0"/>
          <a:chOff x="0" y="0"/>
          <a:chExt cx="0" cy="0"/>
        </a:xfrm>
      </p:grpSpPr>
      <p:sp>
        <p:nvSpPr>
          <p:cNvPr id="460" name="Google Shape;460;p45"/>
          <p:cNvSpPr txBox="1"/>
          <p:nvPr>
            <p:ph type="title"/>
          </p:nvPr>
        </p:nvSpPr>
        <p:spPr>
          <a:xfrm>
            <a:off x="3588400" y="244075"/>
            <a:ext cx="26835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And then...</a:t>
            </a:r>
            <a:endParaRPr/>
          </a:p>
        </p:txBody>
      </p:sp>
      <p:sp>
        <p:nvSpPr>
          <p:cNvPr id="461" name="Google Shape;461;p45"/>
          <p:cNvSpPr txBox="1"/>
          <p:nvPr/>
        </p:nvSpPr>
        <p:spPr>
          <a:xfrm>
            <a:off x="781313" y="713800"/>
            <a:ext cx="7921500" cy="9141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rPr lang="en-GB">
                <a:solidFill>
                  <a:srgbClr val="EFEFEF"/>
                </a:solidFill>
              </a:rPr>
              <a:t>Now that we have a new hash, paste the entire value back into Mongo DB as the x_shadow value under admin and save.</a:t>
            </a:r>
            <a:endParaRPr>
              <a:solidFill>
                <a:srgbClr val="EFEFEF"/>
              </a:solidFill>
            </a:endParaRPr>
          </a:p>
          <a:p>
            <a:pPr indent="0" lvl="0" marL="457200" rtl="0" algn="l">
              <a:spcBef>
                <a:spcPts val="0"/>
              </a:spcBef>
              <a:spcAft>
                <a:spcPts val="0"/>
              </a:spcAft>
              <a:buNone/>
            </a:pPr>
            <a:r>
              <a:t/>
            </a:r>
            <a:endParaRPr>
              <a:solidFill>
                <a:srgbClr val="EFEFEF"/>
              </a:solidFill>
            </a:endParaRPr>
          </a:p>
        </p:txBody>
      </p:sp>
      <p:pic>
        <p:nvPicPr>
          <p:cNvPr id="462" name="Google Shape;462;p45"/>
          <p:cNvPicPr preferRelativeResize="0"/>
          <p:nvPr/>
        </p:nvPicPr>
        <p:blipFill>
          <a:blip r:embed="rId3">
            <a:alphaModFix/>
          </a:blip>
          <a:stretch>
            <a:fillRect/>
          </a:stretch>
        </p:blipFill>
        <p:spPr>
          <a:xfrm>
            <a:off x="1474926" y="1411350"/>
            <a:ext cx="6534275" cy="37321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9" name="Shape 239"/>
        <p:cNvGrpSpPr/>
        <p:nvPr/>
      </p:nvGrpSpPr>
      <p:grpSpPr>
        <a:xfrm>
          <a:off x="0" y="0"/>
          <a:ext cx="0" cy="0"/>
          <a:chOff x="0" y="0"/>
          <a:chExt cx="0" cy="0"/>
        </a:xfrm>
      </p:grpSpPr>
      <p:sp>
        <p:nvSpPr>
          <p:cNvPr id="240" name="Google Shape;240;p19"/>
          <p:cNvSpPr txBox="1"/>
          <p:nvPr>
            <p:ph type="title"/>
          </p:nvPr>
        </p:nvSpPr>
        <p:spPr>
          <a:xfrm>
            <a:off x="2561775" y="131975"/>
            <a:ext cx="4622100" cy="48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Enterprise Grade Hardware</a:t>
            </a:r>
            <a:endParaRPr/>
          </a:p>
          <a:p>
            <a:pPr indent="0" lvl="0" marL="0" rtl="0" algn="l">
              <a:spcBef>
                <a:spcPts val="0"/>
              </a:spcBef>
              <a:spcAft>
                <a:spcPts val="0"/>
              </a:spcAft>
              <a:buNone/>
            </a:pPr>
            <a:r>
              <a:t/>
            </a:r>
            <a:endParaRPr/>
          </a:p>
        </p:txBody>
      </p:sp>
      <p:sp>
        <p:nvSpPr>
          <p:cNvPr id="241" name="Google Shape;241;p19"/>
          <p:cNvSpPr txBox="1"/>
          <p:nvPr/>
        </p:nvSpPr>
        <p:spPr>
          <a:xfrm>
            <a:off x="823225" y="1029075"/>
            <a:ext cx="5361000" cy="28422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rgbClr val="EFEFEF"/>
              </a:buClr>
              <a:buSzPts val="1400"/>
              <a:buChar char="●"/>
            </a:pPr>
            <a:r>
              <a:t/>
            </a:r>
            <a:endParaRPr>
              <a:solidFill>
                <a:srgbClr val="EFEFEF"/>
              </a:solidFill>
            </a:endParaRPr>
          </a:p>
        </p:txBody>
      </p:sp>
      <p:pic>
        <p:nvPicPr>
          <p:cNvPr id="242" name="Google Shape;242;p19"/>
          <p:cNvPicPr preferRelativeResize="0"/>
          <p:nvPr/>
        </p:nvPicPr>
        <p:blipFill>
          <a:blip r:embed="rId3">
            <a:alphaModFix/>
          </a:blip>
          <a:stretch>
            <a:fillRect/>
          </a:stretch>
        </p:blipFill>
        <p:spPr>
          <a:xfrm>
            <a:off x="962062" y="687650"/>
            <a:ext cx="7219875" cy="421572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6" name="Shape 466"/>
        <p:cNvGrpSpPr/>
        <p:nvPr/>
      </p:nvGrpSpPr>
      <p:grpSpPr>
        <a:xfrm>
          <a:off x="0" y="0"/>
          <a:ext cx="0" cy="0"/>
          <a:chOff x="0" y="0"/>
          <a:chExt cx="0" cy="0"/>
        </a:xfrm>
      </p:grpSpPr>
      <p:sp>
        <p:nvSpPr>
          <p:cNvPr id="467" name="Google Shape;467;p46"/>
          <p:cNvSpPr txBox="1"/>
          <p:nvPr>
            <p:ph type="title"/>
          </p:nvPr>
        </p:nvSpPr>
        <p:spPr>
          <a:xfrm>
            <a:off x="3646275" y="215125"/>
            <a:ext cx="26835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Profit</a:t>
            </a:r>
            <a:endParaRPr/>
          </a:p>
        </p:txBody>
      </p:sp>
      <p:pic>
        <p:nvPicPr>
          <p:cNvPr id="468" name="Google Shape;468;p46"/>
          <p:cNvPicPr preferRelativeResize="0"/>
          <p:nvPr/>
        </p:nvPicPr>
        <p:blipFill>
          <a:blip r:embed="rId3">
            <a:alphaModFix/>
          </a:blip>
          <a:stretch>
            <a:fillRect/>
          </a:stretch>
        </p:blipFill>
        <p:spPr>
          <a:xfrm>
            <a:off x="2264800" y="891000"/>
            <a:ext cx="4231075" cy="39269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2" name="Shape 472"/>
        <p:cNvGrpSpPr/>
        <p:nvPr/>
      </p:nvGrpSpPr>
      <p:grpSpPr>
        <a:xfrm>
          <a:off x="0" y="0"/>
          <a:ext cx="0" cy="0"/>
          <a:chOff x="0" y="0"/>
          <a:chExt cx="0" cy="0"/>
        </a:xfrm>
      </p:grpSpPr>
      <p:sp>
        <p:nvSpPr>
          <p:cNvPr id="473" name="Google Shape;473;p47"/>
          <p:cNvSpPr txBox="1"/>
          <p:nvPr>
            <p:ph type="title"/>
          </p:nvPr>
        </p:nvSpPr>
        <p:spPr>
          <a:xfrm>
            <a:off x="3646275" y="215125"/>
            <a:ext cx="26835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Profit</a:t>
            </a:r>
            <a:endParaRPr/>
          </a:p>
        </p:txBody>
      </p:sp>
      <p:pic>
        <p:nvPicPr>
          <p:cNvPr id="474" name="Google Shape;474;p47"/>
          <p:cNvPicPr preferRelativeResize="0"/>
          <p:nvPr/>
        </p:nvPicPr>
        <p:blipFill>
          <a:blip r:embed="rId3">
            <a:alphaModFix/>
          </a:blip>
          <a:stretch>
            <a:fillRect/>
          </a:stretch>
        </p:blipFill>
        <p:spPr>
          <a:xfrm>
            <a:off x="201400" y="852400"/>
            <a:ext cx="8839199" cy="400872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8" name="Shape 478"/>
        <p:cNvGrpSpPr/>
        <p:nvPr/>
      </p:nvGrpSpPr>
      <p:grpSpPr>
        <a:xfrm>
          <a:off x="0" y="0"/>
          <a:ext cx="0" cy="0"/>
          <a:chOff x="0" y="0"/>
          <a:chExt cx="0" cy="0"/>
        </a:xfrm>
      </p:grpSpPr>
      <p:sp>
        <p:nvSpPr>
          <p:cNvPr id="479" name="Google Shape;479;p48"/>
          <p:cNvSpPr txBox="1"/>
          <p:nvPr>
            <p:ph type="title"/>
          </p:nvPr>
        </p:nvSpPr>
        <p:spPr>
          <a:xfrm>
            <a:off x="1911125" y="215125"/>
            <a:ext cx="50571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What else can be changed?</a:t>
            </a:r>
            <a:endParaRPr/>
          </a:p>
        </p:txBody>
      </p:sp>
      <p:pic>
        <p:nvPicPr>
          <p:cNvPr id="480" name="Google Shape;480;p48"/>
          <p:cNvPicPr preferRelativeResize="0"/>
          <p:nvPr/>
        </p:nvPicPr>
        <p:blipFill>
          <a:blip r:embed="rId3">
            <a:alphaModFix/>
          </a:blip>
          <a:stretch>
            <a:fillRect/>
          </a:stretch>
        </p:blipFill>
        <p:spPr>
          <a:xfrm>
            <a:off x="1847900" y="1330625"/>
            <a:ext cx="4629150" cy="2171700"/>
          </a:xfrm>
          <a:prstGeom prst="rect">
            <a:avLst/>
          </a:prstGeom>
          <a:noFill/>
          <a:ln>
            <a:noFill/>
          </a:ln>
        </p:spPr>
      </p:pic>
      <p:sp>
        <p:nvSpPr>
          <p:cNvPr id="481" name="Google Shape;481;p48"/>
          <p:cNvSpPr txBox="1"/>
          <p:nvPr/>
        </p:nvSpPr>
        <p:spPr>
          <a:xfrm>
            <a:off x="2338925" y="3792850"/>
            <a:ext cx="4629300" cy="67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00FF00"/>
                </a:solidFill>
              </a:rPr>
              <a:t>Change the WPA2 PSK (It’s in plain text)</a:t>
            </a:r>
            <a:endParaRPr>
              <a:solidFill>
                <a:srgbClr val="00FF00"/>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5" name="Shape 485"/>
        <p:cNvGrpSpPr/>
        <p:nvPr/>
      </p:nvGrpSpPr>
      <p:grpSpPr>
        <a:xfrm>
          <a:off x="0" y="0"/>
          <a:ext cx="0" cy="0"/>
          <a:chOff x="0" y="0"/>
          <a:chExt cx="0" cy="0"/>
        </a:xfrm>
      </p:grpSpPr>
      <p:sp>
        <p:nvSpPr>
          <p:cNvPr id="486" name="Google Shape;486;p49"/>
          <p:cNvSpPr txBox="1"/>
          <p:nvPr>
            <p:ph type="title"/>
          </p:nvPr>
        </p:nvSpPr>
        <p:spPr>
          <a:xfrm>
            <a:off x="1381900" y="1165775"/>
            <a:ext cx="2028600" cy="2440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What else could you change?</a:t>
            </a:r>
            <a:endParaRPr/>
          </a:p>
        </p:txBody>
      </p:sp>
      <p:sp>
        <p:nvSpPr>
          <p:cNvPr id="487" name="Google Shape;487;p49"/>
          <p:cNvSpPr txBox="1"/>
          <p:nvPr/>
        </p:nvSpPr>
        <p:spPr>
          <a:xfrm>
            <a:off x="1264275" y="2871600"/>
            <a:ext cx="2028600" cy="67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00FF00"/>
                </a:solidFill>
              </a:rPr>
              <a:t>Change DHCP scope </a:t>
            </a:r>
            <a:endParaRPr>
              <a:solidFill>
                <a:srgbClr val="00FF00"/>
              </a:solidFill>
            </a:endParaRPr>
          </a:p>
          <a:p>
            <a:pPr indent="0" lvl="0" marL="0" rtl="0" algn="l">
              <a:spcBef>
                <a:spcPts val="0"/>
              </a:spcBef>
              <a:spcAft>
                <a:spcPts val="0"/>
              </a:spcAft>
              <a:buNone/>
            </a:pPr>
            <a:r>
              <a:t/>
            </a:r>
            <a:endParaRPr>
              <a:solidFill>
                <a:srgbClr val="00FF00"/>
              </a:solidFill>
            </a:endParaRPr>
          </a:p>
        </p:txBody>
      </p:sp>
      <p:pic>
        <p:nvPicPr>
          <p:cNvPr id="488" name="Google Shape;488;p49"/>
          <p:cNvPicPr preferRelativeResize="0"/>
          <p:nvPr/>
        </p:nvPicPr>
        <p:blipFill>
          <a:blip r:embed="rId3">
            <a:alphaModFix/>
          </a:blip>
          <a:stretch>
            <a:fillRect/>
          </a:stretch>
        </p:blipFill>
        <p:spPr>
          <a:xfrm>
            <a:off x="4292675" y="76150"/>
            <a:ext cx="4165275" cy="479777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2" name="Shape 492"/>
        <p:cNvGrpSpPr/>
        <p:nvPr/>
      </p:nvGrpSpPr>
      <p:grpSpPr>
        <a:xfrm>
          <a:off x="0" y="0"/>
          <a:ext cx="0" cy="0"/>
          <a:chOff x="0" y="0"/>
          <a:chExt cx="0" cy="0"/>
        </a:xfrm>
      </p:grpSpPr>
      <p:sp>
        <p:nvSpPr>
          <p:cNvPr id="493" name="Google Shape;493;p50"/>
          <p:cNvSpPr txBox="1"/>
          <p:nvPr>
            <p:ph type="title"/>
          </p:nvPr>
        </p:nvSpPr>
        <p:spPr>
          <a:xfrm>
            <a:off x="1381900" y="1165775"/>
            <a:ext cx="2028600" cy="2440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What else could you change?</a:t>
            </a:r>
            <a:endParaRPr/>
          </a:p>
        </p:txBody>
      </p:sp>
      <p:sp>
        <p:nvSpPr>
          <p:cNvPr id="494" name="Google Shape;494;p50"/>
          <p:cNvSpPr txBox="1"/>
          <p:nvPr/>
        </p:nvSpPr>
        <p:spPr>
          <a:xfrm>
            <a:off x="761025" y="2930375"/>
            <a:ext cx="2463300" cy="67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00FF00"/>
                </a:solidFill>
              </a:rPr>
              <a:t>Radius auth servers maybe?</a:t>
            </a:r>
            <a:endParaRPr>
              <a:solidFill>
                <a:srgbClr val="00FF00"/>
              </a:solidFill>
            </a:endParaRPr>
          </a:p>
          <a:p>
            <a:pPr indent="0" lvl="0" marL="0" rtl="0" algn="l">
              <a:spcBef>
                <a:spcPts val="0"/>
              </a:spcBef>
              <a:spcAft>
                <a:spcPts val="0"/>
              </a:spcAft>
              <a:buNone/>
            </a:pPr>
            <a:r>
              <a:t/>
            </a:r>
            <a:endParaRPr>
              <a:solidFill>
                <a:srgbClr val="00FF00"/>
              </a:solidFill>
            </a:endParaRPr>
          </a:p>
        </p:txBody>
      </p:sp>
      <p:pic>
        <p:nvPicPr>
          <p:cNvPr id="495" name="Google Shape;495;p50"/>
          <p:cNvPicPr preferRelativeResize="0"/>
          <p:nvPr/>
        </p:nvPicPr>
        <p:blipFill>
          <a:blip r:embed="rId3">
            <a:alphaModFix/>
          </a:blip>
          <a:stretch>
            <a:fillRect/>
          </a:stretch>
        </p:blipFill>
        <p:spPr>
          <a:xfrm>
            <a:off x="3410500" y="1165775"/>
            <a:ext cx="5493100" cy="251872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9" name="Shape 499"/>
        <p:cNvGrpSpPr/>
        <p:nvPr/>
      </p:nvGrpSpPr>
      <p:grpSpPr>
        <a:xfrm>
          <a:off x="0" y="0"/>
          <a:ext cx="0" cy="0"/>
          <a:chOff x="0" y="0"/>
          <a:chExt cx="0" cy="0"/>
        </a:xfrm>
      </p:grpSpPr>
      <p:sp>
        <p:nvSpPr>
          <p:cNvPr id="500" name="Google Shape;500;p51"/>
          <p:cNvSpPr txBox="1"/>
          <p:nvPr>
            <p:ph type="title"/>
          </p:nvPr>
        </p:nvSpPr>
        <p:spPr>
          <a:xfrm>
            <a:off x="2960250" y="126900"/>
            <a:ext cx="3841500" cy="52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Typical attack vector</a:t>
            </a:r>
            <a:endParaRPr/>
          </a:p>
        </p:txBody>
      </p:sp>
      <p:pic>
        <p:nvPicPr>
          <p:cNvPr id="501" name="Google Shape;501;p51"/>
          <p:cNvPicPr preferRelativeResize="0"/>
          <p:nvPr/>
        </p:nvPicPr>
        <p:blipFill>
          <a:blip r:embed="rId3">
            <a:alphaModFix/>
          </a:blip>
          <a:stretch>
            <a:fillRect/>
          </a:stretch>
        </p:blipFill>
        <p:spPr>
          <a:xfrm>
            <a:off x="1144475" y="1820862"/>
            <a:ext cx="6855050" cy="3167876"/>
          </a:xfrm>
          <a:prstGeom prst="rect">
            <a:avLst/>
          </a:prstGeom>
          <a:noFill/>
          <a:ln>
            <a:noFill/>
          </a:ln>
        </p:spPr>
      </p:pic>
      <p:sp>
        <p:nvSpPr>
          <p:cNvPr id="502" name="Google Shape;502;p51"/>
          <p:cNvSpPr txBox="1"/>
          <p:nvPr/>
        </p:nvSpPr>
        <p:spPr>
          <a:xfrm>
            <a:off x="2283550" y="793850"/>
            <a:ext cx="58800" cy="18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51"/>
          <p:cNvSpPr txBox="1"/>
          <p:nvPr/>
        </p:nvSpPr>
        <p:spPr>
          <a:xfrm>
            <a:off x="1724925" y="607650"/>
            <a:ext cx="5988300" cy="112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EFEFEF"/>
                </a:solidFill>
              </a:rPr>
              <a:t>This is a very common attack vector for IOT:</a:t>
            </a:r>
            <a:endParaRPr>
              <a:solidFill>
                <a:srgbClr val="EFEFEF"/>
              </a:solidFill>
            </a:endParaRPr>
          </a:p>
          <a:p>
            <a:pPr indent="-317500" lvl="0" marL="457200" rtl="0" algn="l">
              <a:spcBef>
                <a:spcPts val="0"/>
              </a:spcBef>
              <a:spcAft>
                <a:spcPts val="0"/>
              </a:spcAft>
              <a:buClr>
                <a:srgbClr val="EFEFEF"/>
              </a:buClr>
              <a:buSzPts val="1400"/>
              <a:buChar char="●"/>
            </a:pPr>
            <a:r>
              <a:rPr lang="en-GB">
                <a:solidFill>
                  <a:srgbClr val="EFEFEF"/>
                </a:solidFill>
              </a:rPr>
              <a:t>Mongo DB with no Auth</a:t>
            </a:r>
            <a:endParaRPr>
              <a:solidFill>
                <a:srgbClr val="EFEFEF"/>
              </a:solidFill>
            </a:endParaRPr>
          </a:p>
          <a:p>
            <a:pPr indent="-317500" lvl="0" marL="457200" rtl="0" algn="l">
              <a:spcBef>
                <a:spcPts val="0"/>
              </a:spcBef>
              <a:spcAft>
                <a:spcPts val="0"/>
              </a:spcAft>
              <a:buClr>
                <a:srgbClr val="EFEFEF"/>
              </a:buClr>
              <a:buSzPts val="1400"/>
              <a:buChar char="●"/>
            </a:pPr>
            <a:r>
              <a:rPr lang="en-GB">
                <a:solidFill>
                  <a:srgbClr val="EFEFEF"/>
                </a:solidFill>
              </a:rPr>
              <a:t>Hash in the db with the </a:t>
            </a:r>
            <a:r>
              <a:rPr lang="en-GB">
                <a:solidFill>
                  <a:srgbClr val="EFEFEF"/>
                </a:solidFill>
              </a:rPr>
              <a:t>algorithm</a:t>
            </a:r>
            <a:r>
              <a:rPr lang="en-GB">
                <a:solidFill>
                  <a:srgbClr val="EFEFEF"/>
                </a:solidFill>
              </a:rPr>
              <a:t> type and salt +10 security</a:t>
            </a:r>
            <a:endParaRPr>
              <a:solidFill>
                <a:srgbClr val="EFEFEF"/>
              </a:solidFill>
            </a:endParaRPr>
          </a:p>
          <a:p>
            <a:pPr indent="-317500" lvl="0" marL="457200" rtl="0" algn="l">
              <a:spcBef>
                <a:spcPts val="0"/>
              </a:spcBef>
              <a:spcAft>
                <a:spcPts val="0"/>
              </a:spcAft>
              <a:buClr>
                <a:srgbClr val="EFEFEF"/>
              </a:buClr>
              <a:buSzPts val="1400"/>
              <a:buChar char="●"/>
            </a:pPr>
            <a:r>
              <a:rPr lang="en-GB">
                <a:solidFill>
                  <a:srgbClr val="EFEFEF"/>
                </a:solidFill>
              </a:rPr>
              <a:t>Usually bound to local internal interface only</a:t>
            </a:r>
            <a:endParaRPr>
              <a:solidFill>
                <a:srgbClr val="EFEFEF"/>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7" name="Shape 507"/>
        <p:cNvGrpSpPr/>
        <p:nvPr/>
      </p:nvGrpSpPr>
      <p:grpSpPr>
        <a:xfrm>
          <a:off x="0" y="0"/>
          <a:ext cx="0" cy="0"/>
          <a:chOff x="0" y="0"/>
          <a:chExt cx="0" cy="0"/>
        </a:xfrm>
      </p:grpSpPr>
      <p:sp>
        <p:nvSpPr>
          <p:cNvPr id="508" name="Google Shape;508;p52"/>
          <p:cNvSpPr txBox="1"/>
          <p:nvPr>
            <p:ph type="title"/>
          </p:nvPr>
        </p:nvSpPr>
        <p:spPr>
          <a:xfrm>
            <a:off x="2548725" y="407950"/>
            <a:ext cx="3841500" cy="52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Mitigation Strategies</a:t>
            </a:r>
            <a:endParaRPr/>
          </a:p>
        </p:txBody>
      </p:sp>
      <p:sp>
        <p:nvSpPr>
          <p:cNvPr id="509" name="Google Shape;509;p52"/>
          <p:cNvSpPr txBox="1"/>
          <p:nvPr/>
        </p:nvSpPr>
        <p:spPr>
          <a:xfrm>
            <a:off x="2283550" y="793850"/>
            <a:ext cx="58800" cy="18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52"/>
          <p:cNvSpPr txBox="1"/>
          <p:nvPr/>
        </p:nvSpPr>
        <p:spPr>
          <a:xfrm>
            <a:off x="1475525" y="1972700"/>
            <a:ext cx="6825300" cy="19317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rgbClr val="EFEFEF"/>
              </a:buClr>
              <a:buSzPts val="1800"/>
              <a:buChar char="●"/>
            </a:pPr>
            <a:r>
              <a:rPr lang="en-GB" sz="1800">
                <a:solidFill>
                  <a:srgbClr val="EFEFEF"/>
                </a:solidFill>
              </a:rPr>
              <a:t>Force authentication on local database</a:t>
            </a:r>
            <a:endParaRPr sz="1800">
              <a:solidFill>
                <a:srgbClr val="EFEFEF"/>
              </a:solidFill>
            </a:endParaRPr>
          </a:p>
          <a:p>
            <a:pPr indent="-342900" lvl="0" marL="457200" rtl="0" algn="l">
              <a:spcBef>
                <a:spcPts val="0"/>
              </a:spcBef>
              <a:spcAft>
                <a:spcPts val="0"/>
              </a:spcAft>
              <a:buClr>
                <a:srgbClr val="EFEFEF"/>
              </a:buClr>
              <a:buSzPts val="1800"/>
              <a:buChar char="●"/>
            </a:pPr>
            <a:r>
              <a:rPr lang="en-GB" sz="1800">
                <a:solidFill>
                  <a:srgbClr val="EFEFEF"/>
                </a:solidFill>
              </a:rPr>
              <a:t>Encrypt the database to prevent offline attacks</a:t>
            </a:r>
            <a:endParaRPr sz="1800">
              <a:solidFill>
                <a:srgbClr val="EFEFEF"/>
              </a:solidFill>
            </a:endParaRPr>
          </a:p>
          <a:p>
            <a:pPr indent="-342900" lvl="0" marL="457200" rtl="0" algn="l">
              <a:spcBef>
                <a:spcPts val="0"/>
              </a:spcBef>
              <a:spcAft>
                <a:spcPts val="0"/>
              </a:spcAft>
              <a:buClr>
                <a:srgbClr val="EFEFEF"/>
              </a:buClr>
              <a:buSzPts val="1800"/>
              <a:buChar char="●"/>
            </a:pPr>
            <a:r>
              <a:rPr lang="en-GB" sz="1800">
                <a:solidFill>
                  <a:srgbClr val="EFEFEF"/>
                </a:solidFill>
              </a:rPr>
              <a:t>Remove salt value from the actual stored hash </a:t>
            </a:r>
            <a:endParaRPr sz="1800">
              <a:solidFill>
                <a:srgbClr val="EFEFEF"/>
              </a:solidFill>
            </a:endParaRPr>
          </a:p>
          <a:p>
            <a:pPr indent="-342900" lvl="0" marL="457200" rtl="0" algn="l">
              <a:spcBef>
                <a:spcPts val="0"/>
              </a:spcBef>
              <a:spcAft>
                <a:spcPts val="0"/>
              </a:spcAft>
              <a:buClr>
                <a:srgbClr val="EFEFEF"/>
              </a:buClr>
              <a:buSzPts val="1800"/>
              <a:buChar char="●"/>
            </a:pPr>
            <a:r>
              <a:rPr lang="en-GB" sz="1800">
                <a:solidFill>
                  <a:srgbClr val="EFEFEF"/>
                </a:solidFill>
              </a:rPr>
              <a:t>Ensure that the database port is not exposed externally</a:t>
            </a:r>
            <a:endParaRPr sz="1800">
              <a:solidFill>
                <a:srgbClr val="EFEFEF"/>
              </a:solidFill>
            </a:endParaRPr>
          </a:p>
        </p:txBody>
      </p:sp>
      <p:pic>
        <p:nvPicPr>
          <p:cNvPr id="511" name="Google Shape;511;p52"/>
          <p:cNvPicPr preferRelativeResize="0"/>
          <p:nvPr/>
        </p:nvPicPr>
        <p:blipFill>
          <a:blip r:embed="rId3">
            <a:alphaModFix/>
          </a:blip>
          <a:stretch>
            <a:fillRect/>
          </a:stretch>
        </p:blipFill>
        <p:spPr>
          <a:xfrm>
            <a:off x="6303425" y="41825"/>
            <a:ext cx="2840575" cy="16036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5" name="Shape 515"/>
        <p:cNvGrpSpPr/>
        <p:nvPr/>
      </p:nvGrpSpPr>
      <p:grpSpPr>
        <a:xfrm>
          <a:off x="0" y="0"/>
          <a:ext cx="0" cy="0"/>
          <a:chOff x="0" y="0"/>
          <a:chExt cx="0" cy="0"/>
        </a:xfrm>
      </p:grpSpPr>
      <p:pic>
        <p:nvPicPr>
          <p:cNvPr id="516" name="Google Shape;516;p53"/>
          <p:cNvPicPr preferRelativeResize="0"/>
          <p:nvPr/>
        </p:nvPicPr>
        <p:blipFill>
          <a:blip r:embed="rId3">
            <a:alphaModFix/>
          </a:blip>
          <a:stretch>
            <a:fillRect/>
          </a:stretch>
        </p:blipFill>
        <p:spPr>
          <a:xfrm>
            <a:off x="1548500" y="797675"/>
            <a:ext cx="5219975" cy="3914975"/>
          </a:xfrm>
          <a:prstGeom prst="rect">
            <a:avLst/>
          </a:prstGeom>
          <a:noFill/>
          <a:ln>
            <a:noFill/>
          </a:ln>
        </p:spPr>
      </p:pic>
      <p:sp>
        <p:nvSpPr>
          <p:cNvPr id="517" name="Google Shape;517;p53"/>
          <p:cNvSpPr txBox="1"/>
          <p:nvPr/>
        </p:nvSpPr>
        <p:spPr>
          <a:xfrm>
            <a:off x="3381300" y="196025"/>
            <a:ext cx="2381400" cy="78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rgbClr val="D9D9D9"/>
                </a:solidFill>
              </a:rPr>
              <a:t>Questions?</a:t>
            </a:r>
            <a:endParaRPr sz="2400">
              <a:solidFill>
                <a:srgbClr val="D9D9D9"/>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6" name="Shape 246"/>
        <p:cNvGrpSpPr/>
        <p:nvPr/>
      </p:nvGrpSpPr>
      <p:grpSpPr>
        <a:xfrm>
          <a:off x="0" y="0"/>
          <a:ext cx="0" cy="0"/>
          <a:chOff x="0" y="0"/>
          <a:chExt cx="0" cy="0"/>
        </a:xfrm>
      </p:grpSpPr>
      <p:sp>
        <p:nvSpPr>
          <p:cNvPr id="247" name="Google Shape;247;p20"/>
          <p:cNvSpPr txBox="1"/>
          <p:nvPr>
            <p:ph type="title"/>
          </p:nvPr>
        </p:nvSpPr>
        <p:spPr>
          <a:xfrm>
            <a:off x="1225175" y="133325"/>
            <a:ext cx="7038900" cy="914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Typical Simple Unifi Netwreck</a:t>
            </a:r>
            <a:endParaRPr/>
          </a:p>
        </p:txBody>
      </p:sp>
      <p:pic>
        <p:nvPicPr>
          <p:cNvPr id="248" name="Google Shape;248;p20"/>
          <p:cNvPicPr preferRelativeResize="0"/>
          <p:nvPr/>
        </p:nvPicPr>
        <p:blipFill>
          <a:blip r:embed="rId3">
            <a:alphaModFix/>
          </a:blip>
          <a:stretch>
            <a:fillRect/>
          </a:stretch>
        </p:blipFill>
        <p:spPr>
          <a:xfrm>
            <a:off x="1692132" y="823650"/>
            <a:ext cx="5759742" cy="41607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2" name="Shape 252"/>
        <p:cNvGrpSpPr/>
        <p:nvPr/>
      </p:nvGrpSpPr>
      <p:grpSpPr>
        <a:xfrm>
          <a:off x="0" y="0"/>
          <a:ext cx="0" cy="0"/>
          <a:chOff x="0" y="0"/>
          <a:chExt cx="0" cy="0"/>
        </a:xfrm>
      </p:grpSpPr>
      <p:sp>
        <p:nvSpPr>
          <p:cNvPr id="253" name="Google Shape;253;p21"/>
          <p:cNvSpPr txBox="1"/>
          <p:nvPr>
            <p:ph type="title"/>
          </p:nvPr>
        </p:nvSpPr>
        <p:spPr>
          <a:xfrm>
            <a:off x="1283025" y="205675"/>
            <a:ext cx="7038900" cy="914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Overview of Simple Unifi network</a:t>
            </a:r>
            <a:endParaRPr/>
          </a:p>
        </p:txBody>
      </p:sp>
      <p:sp>
        <p:nvSpPr>
          <p:cNvPr id="254" name="Google Shape;254;p21"/>
          <p:cNvSpPr/>
          <p:nvPr/>
        </p:nvSpPr>
        <p:spPr>
          <a:xfrm>
            <a:off x="1577050" y="911500"/>
            <a:ext cx="6554175" cy="3935400"/>
          </a:xfrm>
          <a:prstGeom prst="flowChartProcess">
            <a:avLst/>
          </a:prstGeom>
          <a:solidFill>
            <a:srgbClr val="EFEFE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55" name="Google Shape;255;p21"/>
          <p:cNvPicPr preferRelativeResize="0"/>
          <p:nvPr/>
        </p:nvPicPr>
        <p:blipFill>
          <a:blip r:embed="rId3">
            <a:alphaModFix/>
          </a:blip>
          <a:stretch>
            <a:fillRect/>
          </a:stretch>
        </p:blipFill>
        <p:spPr>
          <a:xfrm>
            <a:off x="1569113" y="910475"/>
            <a:ext cx="6466724" cy="3966088"/>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9" name="Shape 259"/>
        <p:cNvGrpSpPr/>
        <p:nvPr/>
      </p:nvGrpSpPr>
      <p:grpSpPr>
        <a:xfrm>
          <a:off x="0" y="0"/>
          <a:ext cx="0" cy="0"/>
          <a:chOff x="0" y="0"/>
          <a:chExt cx="0" cy="0"/>
        </a:xfrm>
      </p:grpSpPr>
      <p:sp>
        <p:nvSpPr>
          <p:cNvPr id="260" name="Google Shape;260;p22"/>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Function of a Unifi Controller</a:t>
            </a:r>
            <a:endParaRPr/>
          </a:p>
        </p:txBody>
      </p:sp>
      <p:sp>
        <p:nvSpPr>
          <p:cNvPr id="261" name="Google Shape;261;p22"/>
          <p:cNvSpPr txBox="1"/>
          <p:nvPr/>
        </p:nvSpPr>
        <p:spPr>
          <a:xfrm>
            <a:off x="1634925" y="1229800"/>
            <a:ext cx="6858000" cy="276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1800">
                <a:solidFill>
                  <a:srgbClr val="D0E0E3"/>
                </a:solidFill>
              </a:rPr>
              <a:t>The UniFi Controller is a wireless network management software solution from Ubiquiti Networks™. It allows you to manage multiple wireless networks using a web browser. The controller is for use with version 3.2 or above of the UniFi Controller software and all of the UniFi Enterprise WiFi System Access Point models. Additional information about the AP models is available on their website at</a:t>
            </a:r>
            <a:endParaRPr sz="1800">
              <a:solidFill>
                <a:srgbClr val="D0E0E3"/>
              </a:solidFill>
            </a:endParaRPr>
          </a:p>
          <a:p>
            <a:pPr indent="0" lvl="0" marL="0" rtl="0" algn="ctr">
              <a:spcBef>
                <a:spcPts val="0"/>
              </a:spcBef>
              <a:spcAft>
                <a:spcPts val="0"/>
              </a:spcAft>
              <a:buNone/>
            </a:pPr>
            <a:r>
              <a:rPr lang="en-GB" sz="1800">
                <a:solidFill>
                  <a:srgbClr val="D0E0E3"/>
                </a:solidFill>
              </a:rPr>
              <a:t>http://documentation.ubnt.com/UniF</a:t>
            </a:r>
            <a:endParaRPr sz="1800">
              <a:solidFill>
                <a:srgbClr val="D0E0E3"/>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5" name="Shape 265"/>
        <p:cNvGrpSpPr/>
        <p:nvPr/>
      </p:nvGrpSpPr>
      <p:grpSpPr>
        <a:xfrm>
          <a:off x="0" y="0"/>
          <a:ext cx="0" cy="0"/>
          <a:chOff x="0" y="0"/>
          <a:chExt cx="0" cy="0"/>
        </a:xfrm>
      </p:grpSpPr>
      <p:sp>
        <p:nvSpPr>
          <p:cNvPr id="266" name="Google Shape;266;p23"/>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Controller is just software (jar)</a:t>
            </a:r>
            <a:endParaRPr/>
          </a:p>
        </p:txBody>
      </p:sp>
      <p:sp>
        <p:nvSpPr>
          <p:cNvPr id="267" name="Google Shape;267;p23"/>
          <p:cNvSpPr txBox="1"/>
          <p:nvPr/>
        </p:nvSpPr>
        <p:spPr>
          <a:xfrm>
            <a:off x="1478400" y="1739950"/>
            <a:ext cx="6858000" cy="1866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1800">
                <a:solidFill>
                  <a:srgbClr val="EFEFEF"/>
                </a:solidFill>
              </a:rPr>
              <a:t>The UniFi Controller software is installed just once when</a:t>
            </a:r>
            <a:endParaRPr sz="1800">
              <a:solidFill>
                <a:srgbClr val="EFEFEF"/>
              </a:solidFill>
            </a:endParaRPr>
          </a:p>
          <a:p>
            <a:pPr indent="0" lvl="0" marL="0" rtl="0" algn="ctr">
              <a:spcBef>
                <a:spcPts val="0"/>
              </a:spcBef>
              <a:spcAft>
                <a:spcPts val="0"/>
              </a:spcAft>
              <a:buNone/>
            </a:pPr>
            <a:r>
              <a:rPr lang="en-GB" sz="1800">
                <a:solidFill>
                  <a:srgbClr val="EFEFEF"/>
                </a:solidFill>
              </a:rPr>
              <a:t>you initially create a UniFi network. UniFi APs can be</a:t>
            </a:r>
            <a:endParaRPr sz="1800">
              <a:solidFill>
                <a:srgbClr val="EFEFEF"/>
              </a:solidFill>
            </a:endParaRPr>
          </a:p>
          <a:p>
            <a:pPr indent="0" lvl="0" marL="0" rtl="0" algn="ctr">
              <a:spcBef>
                <a:spcPts val="0"/>
              </a:spcBef>
              <a:spcAft>
                <a:spcPts val="0"/>
              </a:spcAft>
              <a:buNone/>
            </a:pPr>
            <a:r>
              <a:rPr lang="en-GB" sz="1800">
                <a:solidFill>
                  <a:srgbClr val="EFEFEF"/>
                </a:solidFill>
              </a:rPr>
              <a:t>added at any time through the controller interface but</a:t>
            </a:r>
            <a:endParaRPr sz="1800">
              <a:solidFill>
                <a:srgbClr val="EFEFEF"/>
              </a:solidFill>
            </a:endParaRPr>
          </a:p>
          <a:p>
            <a:pPr indent="0" lvl="0" marL="0" rtl="0" algn="ctr">
              <a:spcBef>
                <a:spcPts val="0"/>
              </a:spcBef>
              <a:spcAft>
                <a:spcPts val="0"/>
              </a:spcAft>
              <a:buNone/>
            </a:pPr>
            <a:r>
              <a:rPr lang="en-GB" sz="1800">
                <a:solidFill>
                  <a:srgbClr val="EFEFEF"/>
                </a:solidFill>
              </a:rPr>
              <a:t>you do not need to go through the software installation</a:t>
            </a:r>
            <a:endParaRPr sz="1800">
              <a:solidFill>
                <a:srgbClr val="EFEFEF"/>
              </a:solidFill>
            </a:endParaRPr>
          </a:p>
          <a:p>
            <a:pPr indent="0" lvl="0" marL="0" rtl="0" algn="ctr">
              <a:spcBef>
                <a:spcPts val="0"/>
              </a:spcBef>
              <a:spcAft>
                <a:spcPts val="0"/>
              </a:spcAft>
              <a:buNone/>
            </a:pPr>
            <a:r>
              <a:rPr lang="en-GB" sz="1800">
                <a:solidFill>
                  <a:srgbClr val="EFEFEF"/>
                </a:solidFill>
              </a:rPr>
              <a:t>process every time you add another UniFi AP</a:t>
            </a:r>
            <a:endParaRPr sz="1800">
              <a:solidFill>
                <a:srgbClr val="EFEFEF"/>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1" name="Shape 271"/>
        <p:cNvGrpSpPr/>
        <p:nvPr/>
      </p:nvGrpSpPr>
      <p:grpSpPr>
        <a:xfrm>
          <a:off x="0" y="0"/>
          <a:ext cx="0" cy="0"/>
          <a:chOff x="0" y="0"/>
          <a:chExt cx="0" cy="0"/>
        </a:xfrm>
      </p:grpSpPr>
      <p:sp>
        <p:nvSpPr>
          <p:cNvPr id="272" name="Google Shape;272;p2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Not able to test for all scenarios</a:t>
            </a:r>
            <a:endParaRPr/>
          </a:p>
        </p:txBody>
      </p:sp>
      <p:sp>
        <p:nvSpPr>
          <p:cNvPr id="273" name="Google Shape;273;p24"/>
          <p:cNvSpPr txBox="1"/>
          <p:nvPr/>
        </p:nvSpPr>
        <p:spPr>
          <a:xfrm>
            <a:off x="1620475" y="1808550"/>
            <a:ext cx="6858000" cy="1866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1800">
                <a:solidFill>
                  <a:srgbClr val="EFEFEF"/>
                </a:solidFill>
              </a:rPr>
              <a:t>Not enough </a:t>
            </a:r>
            <a:r>
              <a:rPr lang="en-GB" sz="1800">
                <a:solidFill>
                  <a:srgbClr val="EFEFEF"/>
                </a:solidFill>
              </a:rPr>
              <a:t>equipment</a:t>
            </a:r>
            <a:r>
              <a:rPr lang="en-GB" sz="1800">
                <a:solidFill>
                  <a:srgbClr val="EFEFEF"/>
                </a:solidFill>
              </a:rPr>
              <a:t> at home to test how the Unifi controller manages or interfaces with Unifi edge routers or their security gateway products. Ubiquiti has been notified (responsible disclosure) treat as internal information only.</a:t>
            </a:r>
            <a:endParaRPr sz="1800">
              <a:solidFill>
                <a:srgbClr val="EFEFEF"/>
              </a:solidFill>
            </a:endParaRPr>
          </a:p>
          <a:p>
            <a:pPr indent="0" lvl="0" marL="0" rtl="0" algn="ctr">
              <a:spcBef>
                <a:spcPts val="0"/>
              </a:spcBef>
              <a:spcAft>
                <a:spcPts val="0"/>
              </a:spcAft>
              <a:buNone/>
            </a:pPr>
            <a:r>
              <a:t/>
            </a:r>
            <a:endParaRPr sz="1800">
              <a:solidFill>
                <a:srgbClr val="EFEFEF"/>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7" name="Shape 277"/>
        <p:cNvGrpSpPr/>
        <p:nvPr/>
      </p:nvGrpSpPr>
      <p:grpSpPr>
        <a:xfrm>
          <a:off x="0" y="0"/>
          <a:ext cx="0" cy="0"/>
          <a:chOff x="0" y="0"/>
          <a:chExt cx="0" cy="0"/>
        </a:xfrm>
      </p:grpSpPr>
      <p:sp>
        <p:nvSpPr>
          <p:cNvPr id="278" name="Google Shape;278;p25"/>
          <p:cNvSpPr txBox="1"/>
          <p:nvPr>
            <p:ph type="title"/>
          </p:nvPr>
        </p:nvSpPr>
        <p:spPr>
          <a:xfrm>
            <a:off x="1849700" y="365675"/>
            <a:ext cx="7038900" cy="914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The Problem</a:t>
            </a:r>
            <a:endParaRPr/>
          </a:p>
        </p:txBody>
      </p:sp>
      <p:sp>
        <p:nvSpPr>
          <p:cNvPr id="279" name="Google Shape;279;p25"/>
          <p:cNvSpPr txBox="1"/>
          <p:nvPr>
            <p:ph idx="1" type="body"/>
          </p:nvPr>
        </p:nvSpPr>
        <p:spPr>
          <a:xfrm>
            <a:off x="3336600" y="1596050"/>
            <a:ext cx="5616600" cy="11091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t>Someone forget the controller Admin password</a:t>
            </a:r>
            <a:endParaRPr sz="1800"/>
          </a:p>
          <a:p>
            <a:pPr indent="0" lvl="0" marL="0" rtl="0" algn="l">
              <a:spcBef>
                <a:spcPts val="1600"/>
              </a:spcBef>
              <a:spcAft>
                <a:spcPts val="0"/>
              </a:spcAft>
              <a:buNone/>
            </a:pPr>
            <a:r>
              <a:rPr lang="en-GB" sz="1800"/>
              <a:t>Factory reset causes more headaches, less fun </a:t>
            </a:r>
            <a:endParaRPr sz="1800"/>
          </a:p>
          <a:p>
            <a:pPr indent="0" lvl="0" marL="0" rtl="0" algn="l">
              <a:spcBef>
                <a:spcPts val="1600"/>
              </a:spcBef>
              <a:spcAft>
                <a:spcPts val="160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